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9" r:id="rId3"/>
    <p:sldId id="261" r:id="rId4"/>
    <p:sldId id="263" r:id="rId5"/>
    <p:sldId id="265" r:id="rId6"/>
    <p:sldId id="264" r:id="rId7"/>
    <p:sldId id="262" r:id="rId8"/>
    <p:sldId id="267" r:id="rId9"/>
    <p:sldId id="270" r:id="rId10"/>
    <p:sldId id="273" r:id="rId11"/>
    <p:sldId id="271" r:id="rId12"/>
    <p:sldId id="268" r:id="rId13"/>
    <p:sldId id="272" r:id="rId1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3C27"/>
    <a:srgbClr val="372A26"/>
    <a:srgbClr val="091E3B"/>
    <a:srgbClr val="261D28"/>
    <a:srgbClr val="E06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1" autoAdjust="0"/>
    <p:restoredTop sz="92261" autoAdjust="0"/>
  </p:normalViewPr>
  <p:slideViewPr>
    <p:cSldViewPr snapToGrid="0">
      <p:cViewPr varScale="1">
        <p:scale>
          <a:sx n="60" d="100"/>
          <a:sy n="60" d="100"/>
        </p:scale>
        <p:origin x="744" y="78"/>
      </p:cViewPr>
      <p:guideLst/>
    </p:cSldViewPr>
  </p:slideViewPr>
  <p:notesTextViewPr>
    <p:cViewPr>
      <p:scale>
        <a:sx n="3" d="2"/>
        <a:sy n="3" d="2"/>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C61E7-A784-4E4E-9637-3A563369138F}" type="datetimeFigureOut">
              <a:rPr lang="es-CL" smtClean="0"/>
              <a:t>27-04-2019</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B3683-3F10-4224-AD99-A6D8D3581210}" type="slidenum">
              <a:rPr lang="es-CL" smtClean="0"/>
              <a:t>‹Nº›</a:t>
            </a:fld>
            <a:endParaRPr lang="es-CL"/>
          </a:p>
        </p:txBody>
      </p:sp>
    </p:spTree>
    <p:extLst>
      <p:ext uri="{BB962C8B-B14F-4D97-AF65-F5344CB8AC3E}">
        <p14:creationId xmlns:p14="http://schemas.microsoft.com/office/powerpoint/2010/main" val="366590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Por eso…Corfo, quiere ser la Agencia que proyecta Chile hacia el futuro!</a:t>
            </a:r>
          </a:p>
        </p:txBody>
      </p:sp>
      <p:sp>
        <p:nvSpPr>
          <p:cNvPr id="4" name="Marcador de número de diapositiva 3"/>
          <p:cNvSpPr>
            <a:spLocks noGrp="1"/>
          </p:cNvSpPr>
          <p:nvPr>
            <p:ph type="sldNum" sz="quarter" idx="10"/>
          </p:nvPr>
        </p:nvSpPr>
        <p:spPr/>
        <p:txBody>
          <a:bodyPr/>
          <a:lstStyle/>
          <a:p>
            <a:fld id="{2DA34865-49C2-4FA0-A9C0-81CFF21D48C3}" type="slidenum">
              <a:rPr lang="es-CL" smtClean="0"/>
              <a:t>3</a:t>
            </a:fld>
            <a:endParaRPr lang="es-CL"/>
          </a:p>
        </p:txBody>
      </p:sp>
    </p:spTree>
    <p:extLst>
      <p:ext uri="{BB962C8B-B14F-4D97-AF65-F5344CB8AC3E}">
        <p14:creationId xmlns:p14="http://schemas.microsoft.com/office/powerpoint/2010/main" val="3118569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2DA34865-49C2-4FA0-A9C0-81CFF21D48C3}" type="slidenum">
              <a:rPr lang="es-CL" smtClean="0"/>
              <a:t>13</a:t>
            </a:fld>
            <a:endParaRPr lang="es-CL"/>
          </a:p>
        </p:txBody>
      </p:sp>
    </p:spTree>
    <p:extLst>
      <p:ext uri="{BB962C8B-B14F-4D97-AF65-F5344CB8AC3E}">
        <p14:creationId xmlns:p14="http://schemas.microsoft.com/office/powerpoint/2010/main" val="341957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Por</a:t>
            </a:r>
            <a:r>
              <a:rPr lang="es-CL" baseline="0" dirty="0"/>
              <a:t> otro lado estamos viviendo en un mundo, en el cual existen grandes tendencias que no podemos dejar pasar:</a:t>
            </a:r>
          </a:p>
          <a:p>
            <a:r>
              <a:rPr lang="es-CL" baseline="0" dirty="0"/>
              <a:t>Revolución 4.0: Internet de las cosas, inteligencia artificial, Big Data, Smart de “todo”</a:t>
            </a:r>
          </a:p>
          <a:p>
            <a:r>
              <a:rPr lang="es-CL" baseline="0" dirty="0"/>
              <a:t>Sostenibilidad y Cambio Climático</a:t>
            </a:r>
          </a:p>
          <a:p>
            <a:r>
              <a:rPr lang="es-CL" baseline="0" dirty="0"/>
              <a:t>Las sociedades están cada </a:t>
            </a:r>
            <a:r>
              <a:rPr lang="es-CL" baseline="0" dirty="0" err="1"/>
              <a:t>dia</a:t>
            </a:r>
            <a:r>
              <a:rPr lang="es-CL" baseline="0" dirty="0"/>
              <a:t> mas empoderadas y exigentes</a:t>
            </a:r>
          </a:p>
          <a:p>
            <a:r>
              <a:rPr lang="es-CL" baseline="0" dirty="0"/>
              <a:t>Y la población está envejeciendo cada </a:t>
            </a:r>
            <a:r>
              <a:rPr lang="es-CL" baseline="0" dirty="0" err="1"/>
              <a:t>dia</a:t>
            </a:r>
            <a:r>
              <a:rPr lang="es-CL" baseline="0" dirty="0"/>
              <a:t> mas</a:t>
            </a:r>
            <a:endParaRPr lang="es-CL" dirty="0"/>
          </a:p>
        </p:txBody>
      </p:sp>
      <p:sp>
        <p:nvSpPr>
          <p:cNvPr id="4" name="Marcador de número de diapositiva 3"/>
          <p:cNvSpPr>
            <a:spLocks noGrp="1"/>
          </p:cNvSpPr>
          <p:nvPr>
            <p:ph type="sldNum" sz="quarter" idx="10"/>
          </p:nvPr>
        </p:nvSpPr>
        <p:spPr/>
        <p:txBody>
          <a:bodyPr/>
          <a:lstStyle/>
          <a:p>
            <a:fld id="{37D13EC0-E3EE-4CA3-A2C3-33B99F0C42F8}" type="slidenum">
              <a:rPr lang="es-CL" smtClean="0">
                <a:solidFill>
                  <a:prstClr val="black"/>
                </a:solidFill>
              </a:rPr>
              <a:pPr/>
              <a:t>4</a:t>
            </a:fld>
            <a:endParaRPr lang="es-CL">
              <a:solidFill>
                <a:prstClr val="black"/>
              </a:solidFill>
            </a:endParaRPr>
          </a:p>
        </p:txBody>
      </p:sp>
    </p:spTree>
    <p:extLst>
      <p:ext uri="{BB962C8B-B14F-4D97-AF65-F5344CB8AC3E}">
        <p14:creationId xmlns:p14="http://schemas.microsoft.com/office/powerpoint/2010/main" val="58118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Por lo tanto, tenemos un</a:t>
            </a:r>
            <a:r>
              <a:rPr lang="es-CL" baseline="0" dirty="0"/>
              <a:t> desafío país. Como somos capaces de pasar de exportador de materias primas o </a:t>
            </a:r>
            <a:r>
              <a:rPr lang="es-CL" baseline="0" dirty="0" err="1"/>
              <a:t>comodities</a:t>
            </a:r>
            <a:r>
              <a:rPr lang="es-CL" baseline="0" dirty="0"/>
              <a:t>, a productos con valor agregado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altLang="es-CL" sz="1200" kern="1200" dirty="0">
                <a:solidFill>
                  <a:schemeClr val="tx1">
                    <a:lumMod val="75000"/>
                    <a:lumOff val="25000"/>
                  </a:schemeClr>
                </a:solidFill>
                <a:latin typeface="+mn-lt"/>
                <a:ea typeface="+mn-ea"/>
                <a:cs typeface="Arial" panose="020B0604020202020204" pitchFamily="34" charset="0"/>
              </a:rPr>
              <a:t>Un vehículo eléctrico usa  </a:t>
            </a:r>
            <a:r>
              <a:rPr lang="es-CL" altLang="es-CL" sz="1400" b="1" kern="1200" dirty="0">
                <a:solidFill>
                  <a:schemeClr val="tx1">
                    <a:lumMod val="75000"/>
                    <a:lumOff val="25000"/>
                  </a:schemeClr>
                </a:solidFill>
                <a:latin typeface="+mn-lt"/>
                <a:ea typeface="+mn-ea"/>
                <a:cs typeface="Arial" panose="020B0604020202020204" pitchFamily="34" charset="0"/>
              </a:rPr>
              <a:t>4 veces </a:t>
            </a:r>
            <a:r>
              <a:rPr lang="es-CL" altLang="es-CL" sz="1200" kern="1200" dirty="0">
                <a:solidFill>
                  <a:schemeClr val="tx1">
                    <a:lumMod val="75000"/>
                    <a:lumOff val="25000"/>
                  </a:schemeClr>
                </a:solidFill>
                <a:latin typeface="+mn-lt"/>
                <a:ea typeface="+mn-ea"/>
                <a:cs typeface="Arial" panose="020B0604020202020204" pitchFamily="34" charset="0"/>
              </a:rPr>
              <a:t>más cobre que uno convencional</a:t>
            </a:r>
          </a:p>
          <a:p>
            <a:endParaRPr lang="es-CL" dirty="0"/>
          </a:p>
        </p:txBody>
      </p:sp>
      <p:sp>
        <p:nvSpPr>
          <p:cNvPr id="4" name="Marcador de número de diapositiva 3"/>
          <p:cNvSpPr>
            <a:spLocks noGrp="1"/>
          </p:cNvSpPr>
          <p:nvPr>
            <p:ph type="sldNum" sz="quarter" idx="10"/>
          </p:nvPr>
        </p:nvSpPr>
        <p:spPr/>
        <p:txBody>
          <a:bodyPr/>
          <a:lstStyle/>
          <a:p>
            <a:fld id="{2DA34865-49C2-4FA0-A9C0-81CFF21D48C3}" type="slidenum">
              <a:rPr lang="es-CL" smtClean="0"/>
              <a:t>5</a:t>
            </a:fld>
            <a:endParaRPr lang="es-CL"/>
          </a:p>
        </p:txBody>
      </p:sp>
    </p:spTree>
    <p:extLst>
      <p:ext uri="{BB962C8B-B14F-4D97-AF65-F5344CB8AC3E}">
        <p14:creationId xmlns:p14="http://schemas.microsoft.com/office/powerpoint/2010/main" val="88381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Tenemos una gran oportunidad como país.</a:t>
            </a:r>
          </a:p>
          <a:p>
            <a:r>
              <a:rPr lang="es-CL" dirty="0"/>
              <a:t>Chile, hoy</a:t>
            </a:r>
            <a:r>
              <a:rPr lang="es-CL" baseline="0" dirty="0"/>
              <a:t> es líder en Latinoamérica en muchos temas, como……</a:t>
            </a:r>
            <a:endParaRPr lang="es-CL" dirty="0"/>
          </a:p>
        </p:txBody>
      </p:sp>
      <p:sp>
        <p:nvSpPr>
          <p:cNvPr id="4" name="Marcador de número de diapositiva 3"/>
          <p:cNvSpPr>
            <a:spLocks noGrp="1"/>
          </p:cNvSpPr>
          <p:nvPr>
            <p:ph type="sldNum" sz="quarter" idx="10"/>
          </p:nvPr>
        </p:nvSpPr>
        <p:spPr/>
        <p:txBody>
          <a:bodyPr/>
          <a:lstStyle/>
          <a:p>
            <a:fld id="{2DA34865-49C2-4FA0-A9C0-81CFF21D48C3}" type="slidenum">
              <a:rPr lang="es-CL" smtClean="0"/>
              <a:t>6</a:t>
            </a:fld>
            <a:endParaRPr lang="es-CL"/>
          </a:p>
        </p:txBody>
      </p:sp>
    </p:spTree>
    <p:extLst>
      <p:ext uri="{BB962C8B-B14F-4D97-AF65-F5344CB8AC3E}">
        <p14:creationId xmlns:p14="http://schemas.microsoft.com/office/powerpoint/2010/main" val="112890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Para eso necesitamos:</a:t>
            </a:r>
            <a:r>
              <a:rPr lang="es-CL" baseline="0" dirty="0"/>
              <a:t> Mejorar, sofisticar, diversificar, digitalizar, etc.</a:t>
            </a:r>
            <a:endParaRPr lang="es-CL" dirty="0"/>
          </a:p>
        </p:txBody>
      </p:sp>
      <p:sp>
        <p:nvSpPr>
          <p:cNvPr id="4" name="Marcador de número de diapositiva 3"/>
          <p:cNvSpPr>
            <a:spLocks noGrp="1"/>
          </p:cNvSpPr>
          <p:nvPr>
            <p:ph type="sldNum" sz="quarter" idx="10"/>
          </p:nvPr>
        </p:nvSpPr>
        <p:spPr/>
        <p:txBody>
          <a:bodyPr/>
          <a:lstStyle/>
          <a:p>
            <a:fld id="{2DA34865-49C2-4FA0-A9C0-81CFF21D48C3}" type="slidenum">
              <a:rPr lang="es-CL" smtClean="0"/>
              <a:t>7</a:t>
            </a:fld>
            <a:endParaRPr lang="es-CL"/>
          </a:p>
        </p:txBody>
      </p:sp>
    </p:spTree>
    <p:extLst>
      <p:ext uri="{BB962C8B-B14F-4D97-AF65-F5344CB8AC3E}">
        <p14:creationId xmlns:p14="http://schemas.microsoft.com/office/powerpoint/2010/main" val="2685954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Para finalizar, quiero transmitirles</a:t>
            </a:r>
            <a:r>
              <a:rPr lang="es-CL" baseline="0" dirty="0"/>
              <a:t> que tenemos diversos mecanismos para apoyar a las empresas.</a:t>
            </a: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Aportar a la generación y sofisticación de empresas</a:t>
            </a: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Potenciar prototipos innovadores</a:t>
            </a: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Facilitar y fomentar exportación de servicios </a:t>
            </a: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Aportar al desarrollo de capital social (</a:t>
            </a: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Fortalecer de capital humano (Programas de formación,</a:t>
            </a:r>
            <a:r>
              <a:rPr lang="es-CL" sz="1200" baseline="0" dirty="0">
                <a:solidFill>
                  <a:srgbClr val="4B4B4B"/>
                </a:solidFill>
                <a:cs typeface="Calibri" panose="020F0502020204030204" pitchFamily="34" charset="0"/>
              </a:rPr>
              <a:t> becas de idiomas, </a:t>
            </a:r>
            <a:r>
              <a:rPr lang="es-CL" sz="1200" baseline="0" dirty="0" err="1">
                <a:solidFill>
                  <a:srgbClr val="4B4B4B"/>
                </a:solidFill>
                <a:cs typeface="Calibri" panose="020F0502020204030204" pitchFamily="34" charset="0"/>
              </a:rPr>
              <a:t>etc</a:t>
            </a:r>
            <a:r>
              <a:rPr lang="es-CL" sz="1200" baseline="0" dirty="0">
                <a:solidFill>
                  <a:srgbClr val="4B4B4B"/>
                </a:solidFill>
                <a:cs typeface="Calibri" panose="020F0502020204030204" pitchFamily="34" charset="0"/>
              </a:rPr>
              <a:t>)</a:t>
            </a:r>
            <a:endParaRPr lang="es-CL" sz="1200" dirty="0">
              <a:solidFill>
                <a:srgbClr val="4B4B4B"/>
              </a:solidFill>
              <a:cs typeface="Calibri" panose="020F0502020204030204" pitchFamily="34" charset="0"/>
            </a:endParaRP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Resolver asimetrías de información (por ejemplo, generar nuevas normas, protocolos, </a:t>
            </a:r>
            <a:r>
              <a:rPr lang="es-CL" sz="1200" dirty="0" err="1">
                <a:solidFill>
                  <a:srgbClr val="4B4B4B"/>
                </a:solidFill>
                <a:cs typeface="Calibri" panose="020F0502020204030204" pitchFamily="34" charset="0"/>
              </a:rPr>
              <a:t>etc</a:t>
            </a:r>
            <a:r>
              <a:rPr lang="es-CL" sz="1200" dirty="0">
                <a:solidFill>
                  <a:srgbClr val="4B4B4B"/>
                </a:solidFill>
                <a:cs typeface="Calibri" panose="020F0502020204030204" pitchFamily="34" charset="0"/>
              </a:rPr>
              <a:t>)</a:t>
            </a: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Apoyar la resolución de fallas de coordinación (programas estratégicos,</a:t>
            </a:r>
            <a:r>
              <a:rPr lang="es-CL" sz="1200" baseline="0" dirty="0">
                <a:solidFill>
                  <a:srgbClr val="4B4B4B"/>
                </a:solidFill>
                <a:cs typeface="Calibri" panose="020F0502020204030204" pitchFamily="34" charset="0"/>
              </a:rPr>
              <a:t> </a:t>
            </a:r>
            <a:r>
              <a:rPr lang="es-CL" sz="1200" baseline="0" dirty="0" err="1">
                <a:solidFill>
                  <a:srgbClr val="4B4B4B"/>
                </a:solidFill>
                <a:cs typeface="Calibri" panose="020F0502020204030204" pitchFamily="34" charset="0"/>
              </a:rPr>
              <a:t>valpo</a:t>
            </a:r>
            <a:r>
              <a:rPr lang="es-CL" sz="1200" baseline="0" dirty="0">
                <a:solidFill>
                  <a:srgbClr val="4B4B4B"/>
                </a:solidFill>
                <a:cs typeface="Calibri" panose="020F0502020204030204" pitchFamily="34" charset="0"/>
              </a:rPr>
              <a:t> creativo, Fruticultura Sustentable)</a:t>
            </a:r>
            <a:endParaRPr lang="es-CL" sz="1200" dirty="0">
              <a:solidFill>
                <a:srgbClr val="4B4B4B"/>
              </a:solidFill>
              <a:cs typeface="Calibri" panose="020F0502020204030204" pitchFamily="34" charset="0"/>
            </a:endParaRP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Fortalecer la colaboración Público-Privada (ASIVA, CRCP)</a:t>
            </a:r>
          </a:p>
          <a:p>
            <a:pPr marL="228594" indent="-228594">
              <a:spcBef>
                <a:spcPts val="800"/>
              </a:spcBef>
              <a:buFont typeface="Arial" panose="020B0604020202020204" pitchFamily="34" charset="0"/>
              <a:buChar char="•"/>
            </a:pPr>
            <a:r>
              <a:rPr lang="es-CL" sz="1200" dirty="0">
                <a:solidFill>
                  <a:srgbClr val="4B4B4B"/>
                </a:solidFill>
                <a:cs typeface="Calibri" panose="020F0502020204030204" pitchFamily="34" charset="0"/>
              </a:rPr>
              <a:t>Facilitar la transferencia tecnológica</a:t>
            </a:r>
          </a:p>
          <a:p>
            <a:endParaRPr lang="es-CL" dirty="0"/>
          </a:p>
        </p:txBody>
      </p:sp>
      <p:sp>
        <p:nvSpPr>
          <p:cNvPr id="4" name="Marcador de número de diapositiva 3"/>
          <p:cNvSpPr>
            <a:spLocks noGrp="1"/>
          </p:cNvSpPr>
          <p:nvPr>
            <p:ph type="sldNum" sz="quarter" idx="10"/>
          </p:nvPr>
        </p:nvSpPr>
        <p:spPr/>
        <p:txBody>
          <a:bodyPr/>
          <a:lstStyle/>
          <a:p>
            <a:fld id="{2DA34865-49C2-4FA0-A9C0-81CFF21D48C3}" type="slidenum">
              <a:rPr lang="es-CL" smtClean="0"/>
              <a:t>8</a:t>
            </a:fld>
            <a:endParaRPr lang="es-CL"/>
          </a:p>
        </p:txBody>
      </p:sp>
    </p:spTree>
    <p:extLst>
      <p:ext uri="{BB962C8B-B14F-4D97-AF65-F5344CB8AC3E}">
        <p14:creationId xmlns:p14="http://schemas.microsoft.com/office/powerpoint/2010/main" val="185688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 través del trabajo colaborativo – Fortalecer el</a:t>
            </a:r>
            <a:r>
              <a:rPr lang="es-CL" baseline="0" dirty="0"/>
              <a:t> ecosistema</a:t>
            </a:r>
            <a:endParaRPr lang="es-CL" dirty="0"/>
          </a:p>
        </p:txBody>
      </p:sp>
      <p:sp>
        <p:nvSpPr>
          <p:cNvPr id="4" name="Marcador de número de diapositiva 3"/>
          <p:cNvSpPr>
            <a:spLocks noGrp="1"/>
          </p:cNvSpPr>
          <p:nvPr>
            <p:ph type="sldNum" sz="quarter" idx="10"/>
          </p:nvPr>
        </p:nvSpPr>
        <p:spPr/>
        <p:txBody>
          <a:bodyPr/>
          <a:lstStyle/>
          <a:p>
            <a:fld id="{9CDFE079-D0A9-4688-9A84-710455BA4CE0}" type="slidenum">
              <a:rPr lang="es-CL" smtClean="0">
                <a:solidFill>
                  <a:prstClr val="black"/>
                </a:solidFill>
              </a:rPr>
              <a:pPr/>
              <a:t>9</a:t>
            </a:fld>
            <a:endParaRPr lang="es-CL">
              <a:solidFill>
                <a:prstClr val="black"/>
              </a:solidFill>
            </a:endParaRPr>
          </a:p>
        </p:txBody>
      </p:sp>
    </p:spTree>
    <p:extLst>
      <p:ext uri="{BB962C8B-B14F-4D97-AF65-F5344CB8AC3E}">
        <p14:creationId xmlns:p14="http://schemas.microsoft.com/office/powerpoint/2010/main" val="299048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2000" dirty="0">
                <a:solidFill>
                  <a:schemeClr val="bg1"/>
                </a:solidFill>
              </a:rPr>
              <a:t>Mesa Regional de Transformación Digital público-privada, Piloto Región de Valparaíso – Corfo (Decir todas las acciones</a:t>
            </a:r>
            <a:r>
              <a:rPr lang="es-CL" sz="2000" baseline="0" dirty="0">
                <a:solidFill>
                  <a:schemeClr val="bg1"/>
                </a:solidFill>
              </a:rPr>
              <a:t> que se han hecho en colaboración público – privada)</a:t>
            </a:r>
            <a:endParaRPr lang="es-CL" sz="2000" dirty="0">
              <a:solidFill>
                <a:schemeClr val="bg1"/>
              </a:solidFill>
            </a:endParaRPr>
          </a:p>
          <a:p>
            <a:pPr algn="just"/>
            <a:endParaRPr lang="es-CL" sz="2000" dirty="0">
              <a:solidFill>
                <a:schemeClr val="bg1"/>
              </a:solidFill>
            </a:endParaRPr>
          </a:p>
          <a:p>
            <a:pPr algn="just"/>
            <a:r>
              <a:rPr lang="es-CL" sz="2000" dirty="0">
                <a:solidFill>
                  <a:schemeClr val="bg1"/>
                </a:solidFill>
              </a:rPr>
              <a:t>Incorporación de competencias y/o la adopción de tecnologías digitales.</a:t>
            </a:r>
          </a:p>
          <a:p>
            <a:pPr lvl="1" algn="just"/>
            <a:r>
              <a:rPr lang="es-CL" sz="2000" dirty="0">
                <a:solidFill>
                  <a:schemeClr val="bg1"/>
                </a:solidFill>
              </a:rPr>
              <a:t>Contribuir al aumento de las ventas a través del e-</a:t>
            </a:r>
            <a:r>
              <a:rPr lang="es-CL" sz="2000" dirty="0" err="1">
                <a:solidFill>
                  <a:schemeClr val="bg1"/>
                </a:solidFill>
              </a:rPr>
              <a:t>commerce</a:t>
            </a:r>
            <a:r>
              <a:rPr lang="es-CL" sz="2000" dirty="0">
                <a:solidFill>
                  <a:schemeClr val="bg1"/>
                </a:solidFill>
              </a:rPr>
              <a:t>, Pymes en línea - Corfo</a:t>
            </a:r>
          </a:p>
          <a:p>
            <a:pPr lvl="1" algn="just"/>
            <a:r>
              <a:rPr lang="es-CL" sz="2000" dirty="0">
                <a:solidFill>
                  <a:schemeClr val="bg1"/>
                </a:solidFill>
              </a:rPr>
              <a:t>Becas Capital Humano, Digitaliza tu Pyme - Corfo</a:t>
            </a:r>
          </a:p>
          <a:p>
            <a:pPr lvl="1" algn="just"/>
            <a:r>
              <a:rPr lang="es-CL" sz="2000" dirty="0">
                <a:solidFill>
                  <a:schemeClr val="bg1"/>
                </a:solidFill>
              </a:rPr>
              <a:t>Programa Digital de Impacto Productivo, para conectar y apoyar la gestión de las empresas para mejorar su productividad, a través de la adopción de tecnología digital.</a:t>
            </a:r>
            <a:endParaRPr lang="es-CL" sz="2000" dirty="0"/>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Plan Nacional Chile Territorio Inteligente impulsado por el Comité de Transformación Digital de CORFO. Acorde con esto, se pone de manifiesto aprovechar la oportunidad para ser lideres en transformación digital para el territorio de Chile. Para lo cual se invitó a participar a 6 regiones: Antofagasta, Valparaíso, Santiago, Ñuble, Concepción y Temuco. Selección efectuada en base a múltiples criterios, tales como:</a:t>
            </a:r>
          </a:p>
          <a:p>
            <a:pPr marL="171450" lvl="0" indent="-171450">
              <a:buFont typeface="Arial" panose="020B0604020202020204" pitchFamily="34" charset="0"/>
              <a:buChar char="•"/>
            </a:pPr>
            <a:r>
              <a:rPr lang="es-CL" sz="1200" kern="1200" dirty="0">
                <a:solidFill>
                  <a:schemeClr val="tx1"/>
                </a:solidFill>
                <a:effectLst/>
                <a:latin typeface="+mn-lt"/>
                <a:ea typeface="+mn-ea"/>
                <a:cs typeface="+mn-cs"/>
              </a:rPr>
              <a:t>Ecosistema de emprendimiento creado, incluso más allá del propio CORFO. </a:t>
            </a:r>
          </a:p>
          <a:p>
            <a:pPr marL="171450" lvl="0" indent="-171450">
              <a:buFont typeface="Arial" panose="020B0604020202020204" pitchFamily="34" charset="0"/>
              <a:buChar char="•"/>
            </a:pPr>
            <a:r>
              <a:rPr lang="es-CL" sz="1200" kern="1200" dirty="0">
                <a:solidFill>
                  <a:schemeClr val="tx1"/>
                </a:solidFill>
                <a:effectLst/>
                <a:latin typeface="+mn-lt"/>
                <a:ea typeface="+mn-ea"/>
                <a:cs typeface="+mn-cs"/>
              </a:rPr>
              <a:t>Emprendimientos digitales </a:t>
            </a:r>
          </a:p>
          <a:p>
            <a:pPr marL="171450" lvl="0" indent="-171450">
              <a:buFont typeface="Arial" panose="020B0604020202020204" pitchFamily="34" charset="0"/>
              <a:buChar char="•"/>
            </a:pPr>
            <a:r>
              <a:rPr lang="es-CL" sz="1200" kern="1200" dirty="0">
                <a:solidFill>
                  <a:schemeClr val="tx1"/>
                </a:solidFill>
                <a:effectLst/>
                <a:latin typeface="+mn-lt"/>
                <a:ea typeface="+mn-ea"/>
                <a:cs typeface="+mn-cs"/>
              </a:rPr>
              <a:t>Manifestación gobierno regional para fortalecer la inversión en la ciudad.</a:t>
            </a:r>
          </a:p>
          <a:p>
            <a:pPr marL="171450" lvl="0" indent="-171450">
              <a:buFont typeface="Arial" panose="020B0604020202020204" pitchFamily="34" charset="0"/>
              <a:buChar char="•"/>
            </a:pPr>
            <a:r>
              <a:rPr lang="es-CL" sz="1200" kern="1200" dirty="0">
                <a:solidFill>
                  <a:schemeClr val="tx1"/>
                </a:solidFill>
                <a:effectLst/>
                <a:latin typeface="+mn-lt"/>
                <a:ea typeface="+mn-ea"/>
                <a:cs typeface="+mn-cs"/>
              </a:rPr>
              <a:t>Gobernanza conformada en la región.</a:t>
            </a:r>
          </a:p>
          <a:p>
            <a:pPr marL="171450" indent="-171450">
              <a:buFont typeface="Arial" panose="020B0604020202020204" pitchFamily="34" charset="0"/>
              <a:buChar char="•"/>
            </a:pPr>
            <a:r>
              <a:rPr lang="es-CL" sz="1200" kern="1200" dirty="0">
                <a:solidFill>
                  <a:schemeClr val="tx1"/>
                </a:solidFill>
                <a:effectLst/>
                <a:latin typeface="+mn-lt"/>
                <a:ea typeface="+mn-ea"/>
                <a:cs typeface="+mn-cs"/>
              </a:rPr>
              <a:t>Potencial impacto en la población.</a:t>
            </a:r>
            <a:endParaRPr lang="es-CL" b="0" i="0" dirty="0">
              <a:solidFill>
                <a:srgbClr val="2D2D2D"/>
              </a:solidFill>
              <a:effectLst/>
              <a:latin typeface="Open Sans"/>
            </a:endParaRPr>
          </a:p>
          <a:p>
            <a:endParaRPr lang="es-CL" b="0" i="0" dirty="0">
              <a:solidFill>
                <a:srgbClr val="2D2D2D"/>
              </a:solidFill>
              <a:effectLst/>
              <a:latin typeface="Open Sans"/>
            </a:endParaRPr>
          </a:p>
          <a:p>
            <a:r>
              <a:rPr lang="es-CL" b="0" i="0" dirty="0">
                <a:solidFill>
                  <a:srgbClr val="2D2D2D"/>
                </a:solidFill>
                <a:effectLst/>
                <a:latin typeface="Open Sans"/>
              </a:rPr>
              <a:t>La Transformación</a:t>
            </a:r>
            <a:r>
              <a:rPr lang="es-CL" b="0" i="0" baseline="0" dirty="0">
                <a:solidFill>
                  <a:srgbClr val="2D2D2D"/>
                </a:solidFill>
                <a:effectLst/>
                <a:latin typeface="Open Sans"/>
              </a:rPr>
              <a:t> Digital</a:t>
            </a:r>
            <a:r>
              <a:rPr lang="es-CL" b="0" i="0" dirty="0">
                <a:solidFill>
                  <a:srgbClr val="2D2D2D"/>
                </a:solidFill>
                <a:effectLst/>
                <a:latin typeface="Open Sans"/>
              </a:rPr>
              <a:t>, es de vital importancia para las Pymes, quienes son un gran motor para la economía del país, y generan alrededor del 60% del empleo en Chile, para que</a:t>
            </a:r>
            <a:r>
              <a:rPr lang="es-CL" b="0" i="0" baseline="0" dirty="0">
                <a:solidFill>
                  <a:srgbClr val="2D2D2D"/>
                </a:solidFill>
                <a:effectLst/>
                <a:latin typeface="Open Sans"/>
              </a:rPr>
              <a:t> </a:t>
            </a:r>
            <a:r>
              <a:rPr lang="es-CL" b="0" i="0" dirty="0">
                <a:solidFill>
                  <a:srgbClr val="2D2D2D"/>
                </a:solidFill>
                <a:effectLst/>
                <a:latin typeface="Open Sans"/>
              </a:rPr>
              <a:t>sean capaces de desarrollar competencias en el uso de las tecnologías, que les permitan aumentar su productividad y eficiencia. La adopción de estas tecnologías a nivel estratégico les permitirá ser sostenibles a futuro en un ambiente cada vez más competitivo.</a:t>
            </a:r>
            <a:endParaRPr lang="es-CL" sz="1200" b="0" i="0" u="none" strike="noStrike" baseline="0" dirty="0">
              <a:latin typeface="Arial" panose="020B0604020202020204" pitchFamily="34" charset="0"/>
            </a:endParaRPr>
          </a:p>
          <a:p>
            <a:endParaRPr lang="es-CL" sz="1200" b="0" i="0" u="none" strike="noStrike" baseline="0" dirty="0">
              <a:latin typeface="Arial" panose="020B0604020202020204" pitchFamily="34" charset="0"/>
            </a:endParaRPr>
          </a:p>
          <a:p>
            <a:r>
              <a:rPr lang="es-CL" sz="1200" b="0" i="0" u="none" strike="noStrike" baseline="0" dirty="0">
                <a:latin typeface="Arial" panose="020B0604020202020204" pitchFamily="34" charset="0"/>
              </a:rPr>
              <a:t>Se identificó al sector turismo como un </a:t>
            </a:r>
            <a:r>
              <a:rPr lang="es-CL" sz="1200" b="1" i="0" u="none" strike="noStrike" baseline="0" dirty="0">
                <a:latin typeface="Arial" panose="020B0604020202020204" pitchFamily="34" charset="0"/>
              </a:rPr>
              <a:t>rubro prioritario </a:t>
            </a:r>
            <a:r>
              <a:rPr lang="es-CL" sz="1200" b="0" i="0" u="none" strike="noStrike" baseline="0" dirty="0">
                <a:latin typeface="Arial" panose="020B0604020202020204" pitchFamily="34" charset="0"/>
              </a:rPr>
              <a:t>para desarrollar una </a:t>
            </a:r>
            <a:r>
              <a:rPr lang="es-CL" sz="1200" b="1" i="0" u="none" strike="noStrike" baseline="0" dirty="0">
                <a:latin typeface="Arial" panose="020B0604020202020204" pitchFamily="34" charset="0"/>
              </a:rPr>
              <a:t>estrategia de digitalización </a:t>
            </a:r>
            <a:r>
              <a:rPr lang="es-CL" sz="1200" b="0" i="0" u="none" strike="noStrike" baseline="0" dirty="0">
                <a:latin typeface="Arial" panose="020B0604020202020204" pitchFamily="34" charset="0"/>
              </a:rPr>
              <a:t>focalizada. Esta estrategia consiste en implementar un proyecto, en un territorio específico, que cubra las 3 fases del programa DTP (entender, aprender, adoptar) para así </a:t>
            </a:r>
            <a:r>
              <a:rPr lang="es-CL" sz="1200" b="1" i="0" u="none" strike="noStrike" baseline="0" dirty="0">
                <a:latin typeface="Arial" panose="020B0604020202020204" pitchFamily="34" charset="0"/>
              </a:rPr>
              <a:t>medir el impacto de las tecnologías sobre la productividad de los pequeños negocios</a:t>
            </a:r>
            <a:r>
              <a:rPr lang="es-CL" sz="1200" b="0" i="0" u="none" strike="noStrike" baseline="0" dirty="0">
                <a:latin typeface="Arial" panose="020B0604020202020204" pitchFamily="34" charset="0"/>
              </a:rPr>
              <a:t>. También se busca </a:t>
            </a:r>
            <a:r>
              <a:rPr lang="es-CL" sz="1200" b="1" i="0" u="none" strike="noStrike" baseline="0" dirty="0">
                <a:latin typeface="Arial" panose="020B0604020202020204" pitchFamily="34" charset="0"/>
              </a:rPr>
              <a:t>mejorar la coordinación con SUBTEL</a:t>
            </a:r>
            <a:r>
              <a:rPr lang="es-CL" sz="1200" b="0" i="0" u="none" strike="noStrike" baseline="0" dirty="0">
                <a:latin typeface="Arial" panose="020B0604020202020204" pitchFamily="34" charset="0"/>
              </a:rPr>
              <a:t>, para efectos de considerar la variable “pyme” en la priorización de la inversión pública asociada a conectividad digital (</a:t>
            </a:r>
            <a:r>
              <a:rPr lang="es-CL" sz="1200" b="0" i="0" u="none" strike="noStrike" baseline="0" dirty="0" err="1">
                <a:latin typeface="Arial" panose="020B0604020202020204" pitchFamily="34" charset="0"/>
              </a:rPr>
              <a:t>WiFi</a:t>
            </a:r>
            <a:r>
              <a:rPr lang="es-CL" sz="1200" b="0" i="0" u="none" strike="noStrike" baseline="0" dirty="0">
                <a:latin typeface="Arial" panose="020B0604020202020204" pitchFamily="34" charset="0"/>
              </a:rPr>
              <a:t>, Fibra Óptica). </a:t>
            </a:r>
          </a:p>
          <a:p>
            <a:endParaRPr lang="es-CL" sz="1200" b="1" u="sng" kern="1200" dirty="0">
              <a:solidFill>
                <a:schemeClr val="tx1"/>
              </a:solidFill>
              <a:effectLst/>
              <a:latin typeface="+mn-lt"/>
              <a:ea typeface="+mn-ea"/>
              <a:cs typeface="+mn-cs"/>
            </a:endParaRPr>
          </a:p>
          <a:p>
            <a:r>
              <a:rPr lang="es-CL" sz="1200" b="1" u="sng" kern="1200" dirty="0">
                <a:solidFill>
                  <a:schemeClr val="tx1"/>
                </a:solidFill>
                <a:effectLst/>
                <a:latin typeface="+mn-lt"/>
                <a:ea typeface="+mn-ea"/>
                <a:cs typeface="+mn-cs"/>
              </a:rPr>
              <a:t>Digitaliza Turismo</a:t>
            </a: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Se promoverá la digitalización en un sector de gran potencial como es el turismo. Las tecnologías de la información abren un abanico de posibilidades y oportunidades a pymes dedicadas al turismo, potenciando su visibilidad y permitiéndoles llegar a una mayor cantidad de clientes. Por lo mismo, se capacitará a empresas del sector para que adopten tecnologías y aumenten su productividad, mediante un mecanismo de financiamiento innovador, inspirado en los Contratos de Impacto Social.</a:t>
            </a:r>
          </a:p>
        </p:txBody>
      </p:sp>
      <p:sp>
        <p:nvSpPr>
          <p:cNvPr id="4" name="Marcador de número de diapositiva 3"/>
          <p:cNvSpPr>
            <a:spLocks noGrp="1"/>
          </p:cNvSpPr>
          <p:nvPr>
            <p:ph type="sldNum" sz="quarter" idx="10"/>
          </p:nvPr>
        </p:nvSpPr>
        <p:spPr/>
        <p:txBody>
          <a:bodyPr/>
          <a:lstStyle/>
          <a:p>
            <a:fld id="{77B13CA4-ACD2-423A-A25D-BC39A2965AE9}" type="slidenum">
              <a:rPr lang="es-CL" smtClean="0"/>
              <a:t>11</a:t>
            </a:fld>
            <a:endParaRPr lang="es-CL"/>
          </a:p>
        </p:txBody>
      </p:sp>
    </p:spTree>
    <p:extLst>
      <p:ext uri="{BB962C8B-B14F-4D97-AF65-F5344CB8AC3E}">
        <p14:creationId xmlns:p14="http://schemas.microsoft.com/office/powerpoint/2010/main" val="2013499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MOVILIDAD</a:t>
            </a:r>
          </a:p>
          <a:p>
            <a:r>
              <a:rPr lang="es-CL" dirty="0"/>
              <a:t>Transporte urbano de carga</a:t>
            </a:r>
          </a:p>
          <a:p>
            <a:r>
              <a:rPr lang="es-CL" dirty="0"/>
              <a:t>Movilidad Sostenible</a:t>
            </a:r>
          </a:p>
          <a:p>
            <a:r>
              <a:rPr lang="es-CL" dirty="0"/>
              <a:t>Congestión Vehicular</a:t>
            </a:r>
          </a:p>
          <a:p>
            <a:r>
              <a:rPr lang="es-CL" dirty="0"/>
              <a:t>Seguridad Vial</a:t>
            </a:r>
          </a:p>
          <a:p>
            <a:endParaRPr lang="es-CL" dirty="0"/>
          </a:p>
          <a:p>
            <a:r>
              <a:rPr lang="es-CL" dirty="0"/>
              <a:t>SEGURIDAD</a:t>
            </a:r>
          </a:p>
          <a:p>
            <a:r>
              <a:rPr lang="es-CL" dirty="0"/>
              <a:t>Gestión de Riesgos</a:t>
            </a:r>
          </a:p>
          <a:p>
            <a:r>
              <a:rPr lang="es-CL" dirty="0"/>
              <a:t>Prevención Delincuencia</a:t>
            </a:r>
          </a:p>
          <a:p>
            <a:r>
              <a:rPr lang="es-CL" dirty="0"/>
              <a:t>Co-Producción de Seguridad</a:t>
            </a:r>
          </a:p>
          <a:p>
            <a:r>
              <a:rPr lang="es-CL" dirty="0"/>
              <a:t>Monitoreo Inteligente</a:t>
            </a:r>
          </a:p>
          <a:p>
            <a:endParaRPr lang="es-CL" dirty="0"/>
          </a:p>
          <a:p>
            <a:r>
              <a:rPr lang="es-CL" dirty="0"/>
              <a:t>MEDIO AMBIENTE</a:t>
            </a:r>
          </a:p>
          <a:p>
            <a:r>
              <a:rPr lang="es-CL" dirty="0"/>
              <a:t>Gestión de Residuos</a:t>
            </a:r>
          </a:p>
          <a:p>
            <a:r>
              <a:rPr lang="es-CL" dirty="0"/>
              <a:t>Economía Circular</a:t>
            </a:r>
          </a:p>
          <a:p>
            <a:r>
              <a:rPr lang="es-CL" dirty="0"/>
              <a:t>Contaminación</a:t>
            </a:r>
          </a:p>
          <a:p>
            <a:r>
              <a:rPr lang="es-CL" dirty="0"/>
              <a:t>Eficiencia Hídrica</a:t>
            </a:r>
          </a:p>
          <a:p>
            <a:endParaRPr lang="es-CL" dirty="0"/>
          </a:p>
          <a:p>
            <a:r>
              <a:rPr lang="es-CL" dirty="0"/>
              <a:t>INFRAESTRUCTURAS HABILITANTE</a:t>
            </a:r>
          </a:p>
          <a:p>
            <a:r>
              <a:rPr lang="es-CL" dirty="0"/>
              <a:t>Telecomunicaciones</a:t>
            </a:r>
          </a:p>
          <a:p>
            <a:r>
              <a:rPr lang="es-CL" dirty="0" err="1"/>
              <a:t>IoT</a:t>
            </a:r>
            <a:endParaRPr lang="es-CL" dirty="0"/>
          </a:p>
          <a:p>
            <a:r>
              <a:rPr lang="es-CL" dirty="0"/>
              <a:t>Cloud</a:t>
            </a:r>
          </a:p>
          <a:p>
            <a:r>
              <a:rPr lang="es-CL" dirty="0"/>
              <a:t>Robótica</a:t>
            </a:r>
          </a:p>
          <a:p>
            <a:endParaRPr lang="es-CL" dirty="0"/>
          </a:p>
          <a:p>
            <a:endParaRPr lang="es-CL" dirty="0"/>
          </a:p>
          <a:p>
            <a:endParaRPr lang="es-CL" dirty="0"/>
          </a:p>
        </p:txBody>
      </p:sp>
      <p:sp>
        <p:nvSpPr>
          <p:cNvPr id="4" name="Marcador de número de diapositiva 3"/>
          <p:cNvSpPr>
            <a:spLocks noGrp="1"/>
          </p:cNvSpPr>
          <p:nvPr>
            <p:ph type="sldNum" sz="quarter" idx="10"/>
          </p:nvPr>
        </p:nvSpPr>
        <p:spPr/>
        <p:txBody>
          <a:bodyPr/>
          <a:lstStyle/>
          <a:p>
            <a:fld id="{1AFB3683-3F10-4224-AD99-A6D8D3581210}" type="slidenum">
              <a:rPr lang="es-CL" smtClean="0"/>
              <a:t>12</a:t>
            </a:fld>
            <a:endParaRPr lang="es-CL"/>
          </a:p>
        </p:txBody>
      </p:sp>
    </p:spTree>
    <p:extLst>
      <p:ext uri="{BB962C8B-B14F-4D97-AF65-F5344CB8AC3E}">
        <p14:creationId xmlns:p14="http://schemas.microsoft.com/office/powerpoint/2010/main" val="168409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p:cNvSpPr>
            <a:spLocks noGrp="1"/>
          </p:cNvSpPr>
          <p:nvPr>
            <p:ph type="dt" sz="half" idx="10"/>
          </p:nvPr>
        </p:nvSpPr>
        <p:spPr/>
        <p:txBody>
          <a:bodyPr/>
          <a:lstStyle/>
          <a:p>
            <a:fld id="{24CBC121-9D4A-4103-9D10-E86308243C01}" type="datetimeFigureOut">
              <a:rPr lang="es-CL" smtClean="0"/>
              <a:t>27-04-2019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4196043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24CBC121-9D4A-4103-9D10-E86308243C01}" type="datetimeFigureOut">
              <a:rPr lang="es-CL" smtClean="0"/>
              <a:t>27-04-2019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67732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24CBC121-9D4A-4103-9D10-E86308243C01}" type="datetimeFigureOut">
              <a:rPr lang="es-CL" smtClean="0"/>
              <a:t>27-04-2019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2292225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20191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24CBC121-9D4A-4103-9D10-E86308243C01}" type="datetimeFigureOut">
              <a:rPr lang="es-CL" smtClean="0"/>
              <a:t>27-04-2019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1478612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4CBC121-9D4A-4103-9D10-E86308243C01}" type="datetimeFigureOut">
              <a:rPr lang="es-CL" smtClean="0"/>
              <a:t>27-04-2019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39846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24CBC121-9D4A-4103-9D10-E86308243C01}" type="datetimeFigureOut">
              <a:rPr lang="es-CL" smtClean="0"/>
              <a:t>27-04-2019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147238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24CBC121-9D4A-4103-9D10-E86308243C01}" type="datetimeFigureOut">
              <a:rPr lang="es-CL" smtClean="0"/>
              <a:t>27-04-2019</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66205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24CBC121-9D4A-4103-9D10-E86308243C01}" type="datetimeFigureOut">
              <a:rPr lang="es-CL" smtClean="0"/>
              <a:t>27-04-2019</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389175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4CBC121-9D4A-4103-9D10-E86308243C01}" type="datetimeFigureOut">
              <a:rPr lang="es-CL" smtClean="0"/>
              <a:t>27-04-2019</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255405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4CBC121-9D4A-4103-9D10-E86308243C01}" type="datetimeFigureOut">
              <a:rPr lang="es-CL" smtClean="0"/>
              <a:t>27-04-2019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384011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4CBC121-9D4A-4103-9D10-E86308243C01}" type="datetimeFigureOut">
              <a:rPr lang="es-CL" smtClean="0"/>
              <a:t>27-04-2019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59BD7844-95A0-44D5-B00F-6E937D5F0337}" type="slidenum">
              <a:rPr lang="es-CL" smtClean="0"/>
              <a:t>‹Nº›</a:t>
            </a:fld>
            <a:endParaRPr lang="es-CL"/>
          </a:p>
        </p:txBody>
      </p:sp>
    </p:spTree>
    <p:extLst>
      <p:ext uri="{BB962C8B-B14F-4D97-AF65-F5344CB8AC3E}">
        <p14:creationId xmlns:p14="http://schemas.microsoft.com/office/powerpoint/2010/main" val="340940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CBC121-9D4A-4103-9D10-E86308243C01}" type="datetimeFigureOut">
              <a:rPr lang="es-CL" smtClean="0"/>
              <a:t>27-04-2019</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D7844-95A0-44D5-B00F-6E937D5F0337}" type="slidenum">
              <a:rPr lang="es-CL" smtClean="0"/>
              <a:t>‹Nº›</a:t>
            </a:fld>
            <a:endParaRPr lang="es-CL"/>
          </a:p>
        </p:txBody>
      </p:sp>
    </p:spTree>
    <p:extLst>
      <p:ext uri="{BB962C8B-B14F-4D97-AF65-F5344CB8AC3E}">
        <p14:creationId xmlns:p14="http://schemas.microsoft.com/office/powerpoint/2010/main" val="2221872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8.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n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8369673" y="5283066"/>
            <a:ext cx="3625103" cy="1061829"/>
          </a:xfrm>
          <a:prstGeom prst="rect">
            <a:avLst/>
          </a:prstGeom>
        </p:spPr>
        <p:txBody>
          <a:bodyPr wrap="square">
            <a:spAutoFit/>
          </a:bodyPr>
          <a:lstStyle/>
          <a:p>
            <a:pPr algn="just" eaLnBrk="1" fontAlgn="auto">
              <a:spcBef>
                <a:spcPts val="0"/>
              </a:spcBef>
              <a:spcAft>
                <a:spcPts val="0"/>
              </a:spcAft>
              <a:defRPr/>
            </a:pPr>
            <a:r>
              <a:rPr lang="es-CL" sz="2100" b="1" kern="0" dirty="0">
                <a:solidFill>
                  <a:schemeClr val="bg1"/>
                </a:solidFill>
                <a:latin typeface="+mj-lt"/>
                <a:sym typeface="Calibri"/>
              </a:rPr>
              <a:t>Juan Fernando Acuña Arenas</a:t>
            </a:r>
          </a:p>
          <a:p>
            <a:pPr algn="just" eaLnBrk="1" fontAlgn="auto">
              <a:spcBef>
                <a:spcPts val="0"/>
              </a:spcBef>
              <a:spcAft>
                <a:spcPts val="0"/>
              </a:spcAft>
              <a:defRPr/>
            </a:pPr>
            <a:r>
              <a:rPr lang="es-CL" sz="2100" b="1" kern="0" dirty="0">
                <a:solidFill>
                  <a:schemeClr val="bg1"/>
                </a:solidFill>
                <a:latin typeface="+mj-lt"/>
                <a:ea typeface="+mn-ea"/>
                <a:cs typeface="+mn-cs"/>
                <a:sym typeface="Calibri"/>
              </a:rPr>
              <a:t>Director Regional </a:t>
            </a:r>
          </a:p>
          <a:p>
            <a:pPr algn="just" eaLnBrk="1" fontAlgn="auto">
              <a:spcBef>
                <a:spcPts val="0"/>
              </a:spcBef>
              <a:spcAft>
                <a:spcPts val="0"/>
              </a:spcAft>
              <a:defRPr/>
            </a:pPr>
            <a:r>
              <a:rPr lang="es-CL" sz="2100" b="1" kern="0" dirty="0">
                <a:solidFill>
                  <a:schemeClr val="bg1"/>
                </a:solidFill>
                <a:latin typeface="+mj-lt"/>
                <a:sym typeface="Calibri"/>
              </a:rPr>
              <a:t>Corfo Valparaíso</a:t>
            </a:r>
            <a:endParaRPr lang="es-CL" sz="2100" b="1" kern="0" dirty="0">
              <a:solidFill>
                <a:schemeClr val="bg1"/>
              </a:solidFill>
              <a:latin typeface="+mj-lt"/>
              <a:ea typeface="+mn-ea"/>
              <a:cs typeface="+mn-cs"/>
              <a:sym typeface="Calibri"/>
            </a:endParaRPr>
          </a:p>
        </p:txBody>
      </p:sp>
      <p:sp>
        <p:nvSpPr>
          <p:cNvPr id="2" name="Elipse 1"/>
          <p:cNvSpPr/>
          <p:nvPr/>
        </p:nvSpPr>
        <p:spPr>
          <a:xfrm>
            <a:off x="8848166" y="1761564"/>
            <a:ext cx="1389529" cy="1362636"/>
          </a:xfrm>
          <a:prstGeom prst="ellipse">
            <a:avLst/>
          </a:prstGeom>
          <a:solidFill>
            <a:srgbClr val="E06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24585"/>
          <a:stretch/>
        </p:blipFill>
        <p:spPr>
          <a:xfrm>
            <a:off x="572928" y="1921820"/>
            <a:ext cx="6075981" cy="1677970"/>
          </a:xfrm>
          <a:prstGeom prst="rect">
            <a:avLst/>
          </a:prstGeom>
        </p:spPr>
      </p:pic>
      <p:sp>
        <p:nvSpPr>
          <p:cNvPr id="5" name="CuadroTexto 4"/>
          <p:cNvSpPr txBox="1"/>
          <p:nvPr/>
        </p:nvSpPr>
        <p:spPr>
          <a:xfrm>
            <a:off x="572928" y="3327416"/>
            <a:ext cx="5409751" cy="830997"/>
          </a:xfrm>
          <a:prstGeom prst="rect">
            <a:avLst/>
          </a:prstGeom>
          <a:noFill/>
        </p:spPr>
        <p:txBody>
          <a:bodyPr wrap="none" rtlCol="0">
            <a:spAutoFit/>
          </a:bodyPr>
          <a:lstStyle/>
          <a:p>
            <a:r>
              <a:rPr lang="es-CL" sz="2400" b="1" dirty="0">
                <a:solidFill>
                  <a:schemeClr val="bg1"/>
                </a:solidFill>
                <a:latin typeface="+mj-lt"/>
              </a:rPr>
              <a:t>Aportando al desarrollo del País</a:t>
            </a:r>
          </a:p>
          <a:p>
            <a:r>
              <a:rPr lang="es-CL" sz="2400" b="1" dirty="0">
                <a:solidFill>
                  <a:schemeClr val="bg1"/>
                </a:solidFill>
                <a:latin typeface="+mj-lt"/>
              </a:rPr>
              <a:t>Valparaíso, Piloto de Transformación Digital</a:t>
            </a:r>
          </a:p>
        </p:txBody>
      </p:sp>
      <p:pic>
        <p:nvPicPr>
          <p:cNvPr id="11" name="Imagen 1"/>
          <p:cNvPicPr>
            <a:picLocks noChangeAspect="1"/>
          </p:cNvPicPr>
          <p:nvPr/>
        </p:nvPicPr>
        <p:blipFill rotWithShape="1">
          <a:blip r:embed="rId5">
            <a:extLst>
              <a:ext uri="{28A0092B-C50C-407E-A947-70E740481C1C}">
                <a14:useLocalDpi xmlns:a14="http://schemas.microsoft.com/office/drawing/2010/main" val="0"/>
              </a:ext>
            </a:extLst>
          </a:blip>
          <a:srcRect l="36331" t="1504" r="-36379" b="14086"/>
          <a:stretch/>
        </p:blipFill>
        <p:spPr bwMode="auto">
          <a:xfrm>
            <a:off x="7902076" y="1401"/>
            <a:ext cx="7802386" cy="4386779"/>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632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Resultado de imagen para eleazar corfo">
            <a:extLst>
              <a:ext uri="{FF2B5EF4-FFF2-40B4-BE49-F238E27FC236}">
                <a16:creationId xmlns:a16="http://schemas.microsoft.com/office/drawing/2014/main" id="{DF45B88A-16AB-4CDB-A92C-FB3C6C7AA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114" y="2226204"/>
            <a:ext cx="7547229" cy="566042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2" name="Picture 4" descr="Resultado de imagen para utfsm">
            <a:extLst>
              <a:ext uri="{FF2B5EF4-FFF2-40B4-BE49-F238E27FC236}">
                <a16:creationId xmlns:a16="http://schemas.microsoft.com/office/drawing/2014/main" id="{E03C0891-8FD5-4B16-A7AE-8A0C52090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930" b="29080"/>
          <a:stretch/>
        </p:blipFill>
        <p:spPr bwMode="auto">
          <a:xfrm>
            <a:off x="8084165" y="-362857"/>
            <a:ext cx="5443150" cy="39624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4" name="Picture 6" descr="Resultado de imagen para pucv casa central">
            <a:extLst>
              <a:ext uri="{FF2B5EF4-FFF2-40B4-BE49-F238E27FC236}">
                <a16:creationId xmlns:a16="http://schemas.microsoft.com/office/drawing/2014/main" id="{C9760721-F77A-41B6-B6A3-3F9F1A77C9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7094" y="-362857"/>
            <a:ext cx="5283199" cy="39624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8" name="Picture 10" descr="Resultado de imagen para uva de mesa maylen">
            <a:extLst>
              <a:ext uri="{FF2B5EF4-FFF2-40B4-BE49-F238E27FC236}">
                <a16:creationId xmlns:a16="http://schemas.microsoft.com/office/drawing/2014/main" id="{8468308E-2F8A-4AAE-A3F4-E00E90E5C2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075" y="2658792"/>
            <a:ext cx="8111469" cy="54023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6" name="Picture 8" descr="desmoldado 400px">
            <a:extLst>
              <a:ext uri="{FF2B5EF4-FFF2-40B4-BE49-F238E27FC236}">
                <a16:creationId xmlns:a16="http://schemas.microsoft.com/office/drawing/2014/main" id="{9295D188-9CE1-4CCB-8CF8-F587E1E92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94" y="-663577"/>
            <a:ext cx="6823384" cy="43328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B63D19CE-D59D-489B-94A7-4E1A7FD03CF7}"/>
              </a:ext>
            </a:extLst>
          </p:cNvPr>
          <p:cNvSpPr/>
          <p:nvPr/>
        </p:nvSpPr>
        <p:spPr>
          <a:xfrm>
            <a:off x="0" y="0"/>
            <a:ext cx="12192000" cy="6991641"/>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D7704A73-5276-4705-95FD-F3AAD4676904}"/>
              </a:ext>
            </a:extLst>
          </p:cNvPr>
          <p:cNvSpPr txBox="1"/>
          <p:nvPr/>
        </p:nvSpPr>
        <p:spPr>
          <a:xfrm>
            <a:off x="285352" y="48664"/>
            <a:ext cx="2168222" cy="646331"/>
          </a:xfrm>
          <a:prstGeom prst="rect">
            <a:avLst/>
          </a:prstGeom>
          <a:noFill/>
        </p:spPr>
        <p:txBody>
          <a:bodyPr wrap="none" rtlCol="0">
            <a:spAutoFit/>
          </a:bodyPr>
          <a:lstStyle/>
          <a:p>
            <a:r>
              <a:rPr lang="es-CL" sz="3600" b="1" dirty="0">
                <a:solidFill>
                  <a:schemeClr val="bg1"/>
                </a:solidFill>
                <a:latin typeface="+mj-lt"/>
              </a:rPr>
              <a:t>Innovación</a:t>
            </a:r>
          </a:p>
        </p:txBody>
      </p:sp>
      <p:sp>
        <p:nvSpPr>
          <p:cNvPr id="14" name="CuadroTexto 13">
            <a:extLst>
              <a:ext uri="{FF2B5EF4-FFF2-40B4-BE49-F238E27FC236}">
                <a16:creationId xmlns:a16="http://schemas.microsoft.com/office/drawing/2014/main" id="{E29674B1-A71F-499E-A84A-4E0CE915B51C}"/>
              </a:ext>
            </a:extLst>
          </p:cNvPr>
          <p:cNvSpPr txBox="1"/>
          <p:nvPr/>
        </p:nvSpPr>
        <p:spPr>
          <a:xfrm>
            <a:off x="6104186" y="59138"/>
            <a:ext cx="3010568" cy="646331"/>
          </a:xfrm>
          <a:prstGeom prst="rect">
            <a:avLst/>
          </a:prstGeom>
          <a:noFill/>
        </p:spPr>
        <p:txBody>
          <a:bodyPr wrap="none" rtlCol="0">
            <a:spAutoFit/>
          </a:bodyPr>
          <a:lstStyle/>
          <a:p>
            <a:r>
              <a:rPr lang="es-CL" sz="3600" b="1" dirty="0">
                <a:solidFill>
                  <a:schemeClr val="bg1"/>
                </a:solidFill>
                <a:latin typeface="+mj-lt"/>
              </a:rPr>
              <a:t>Ingeniería 2030</a:t>
            </a:r>
          </a:p>
        </p:txBody>
      </p:sp>
      <p:sp>
        <p:nvSpPr>
          <p:cNvPr id="16" name="CuadroTexto 15">
            <a:extLst>
              <a:ext uri="{FF2B5EF4-FFF2-40B4-BE49-F238E27FC236}">
                <a16:creationId xmlns:a16="http://schemas.microsoft.com/office/drawing/2014/main" id="{C05D15C3-E1D2-45FC-91A6-C2A7B43877FA}"/>
              </a:ext>
            </a:extLst>
          </p:cNvPr>
          <p:cNvSpPr txBox="1"/>
          <p:nvPr/>
        </p:nvSpPr>
        <p:spPr>
          <a:xfrm>
            <a:off x="6045079" y="6211669"/>
            <a:ext cx="3235501" cy="646331"/>
          </a:xfrm>
          <a:prstGeom prst="rect">
            <a:avLst/>
          </a:prstGeom>
          <a:noFill/>
        </p:spPr>
        <p:txBody>
          <a:bodyPr wrap="none" rtlCol="0">
            <a:spAutoFit/>
          </a:bodyPr>
          <a:lstStyle/>
          <a:p>
            <a:r>
              <a:rPr lang="es-CL" sz="3600" b="1" dirty="0">
                <a:solidFill>
                  <a:schemeClr val="bg1"/>
                </a:solidFill>
                <a:latin typeface="+mj-lt"/>
              </a:rPr>
              <a:t>Emprendimiento</a:t>
            </a:r>
          </a:p>
        </p:txBody>
      </p:sp>
      <p:sp>
        <p:nvSpPr>
          <p:cNvPr id="13" name="CuadroTexto 12">
            <a:extLst>
              <a:ext uri="{FF2B5EF4-FFF2-40B4-BE49-F238E27FC236}">
                <a16:creationId xmlns:a16="http://schemas.microsoft.com/office/drawing/2014/main" id="{7CF1EFB7-1937-4D91-B169-EFE67F4872AB}"/>
              </a:ext>
            </a:extLst>
          </p:cNvPr>
          <p:cNvSpPr txBox="1"/>
          <p:nvPr/>
        </p:nvSpPr>
        <p:spPr>
          <a:xfrm>
            <a:off x="341985" y="6211669"/>
            <a:ext cx="2957220" cy="646331"/>
          </a:xfrm>
          <a:prstGeom prst="rect">
            <a:avLst/>
          </a:prstGeom>
          <a:noFill/>
        </p:spPr>
        <p:txBody>
          <a:bodyPr wrap="none" rtlCol="0">
            <a:spAutoFit/>
          </a:bodyPr>
          <a:lstStyle/>
          <a:p>
            <a:r>
              <a:rPr lang="es-CL" sz="3600" b="1" dirty="0">
                <a:solidFill>
                  <a:schemeClr val="bg1"/>
                </a:solidFill>
                <a:latin typeface="+mj-lt"/>
              </a:rPr>
              <a:t>Competitividad</a:t>
            </a:r>
          </a:p>
        </p:txBody>
      </p:sp>
      <p:sp>
        <p:nvSpPr>
          <p:cNvPr id="12" name="Rectángulo 11">
            <a:extLst>
              <a:ext uri="{FF2B5EF4-FFF2-40B4-BE49-F238E27FC236}">
                <a16:creationId xmlns:a16="http://schemas.microsoft.com/office/drawing/2014/main" id="{711799FC-F9AF-434D-BB6B-3D299DBBF84C}"/>
              </a:ext>
            </a:extLst>
          </p:cNvPr>
          <p:cNvSpPr/>
          <p:nvPr/>
        </p:nvSpPr>
        <p:spPr>
          <a:xfrm>
            <a:off x="153293" y="146977"/>
            <a:ext cx="103323" cy="3944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7B8C7C0D-44F9-42CC-B529-A92F656392C2}"/>
              </a:ext>
            </a:extLst>
          </p:cNvPr>
          <p:cNvSpPr/>
          <p:nvPr/>
        </p:nvSpPr>
        <p:spPr>
          <a:xfrm>
            <a:off x="5941756" y="146977"/>
            <a:ext cx="103323" cy="394404"/>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Rectángulo 22">
            <a:extLst>
              <a:ext uri="{FF2B5EF4-FFF2-40B4-BE49-F238E27FC236}">
                <a16:creationId xmlns:a16="http://schemas.microsoft.com/office/drawing/2014/main" id="{2D72E332-AC35-4868-ACCD-EDE0BBBDDC43}"/>
              </a:ext>
            </a:extLst>
          </p:cNvPr>
          <p:cNvSpPr/>
          <p:nvPr/>
        </p:nvSpPr>
        <p:spPr>
          <a:xfrm>
            <a:off x="209927" y="6348107"/>
            <a:ext cx="103323" cy="3944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4" name="Rectángulo 23">
            <a:extLst>
              <a:ext uri="{FF2B5EF4-FFF2-40B4-BE49-F238E27FC236}">
                <a16:creationId xmlns:a16="http://schemas.microsoft.com/office/drawing/2014/main" id="{28A657B3-75BD-44F3-9C70-B86C6ABFC627}"/>
              </a:ext>
            </a:extLst>
          </p:cNvPr>
          <p:cNvSpPr/>
          <p:nvPr/>
        </p:nvSpPr>
        <p:spPr>
          <a:xfrm>
            <a:off x="5947169" y="6348106"/>
            <a:ext cx="103323" cy="3944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966471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b="16973"/>
          <a:stretch/>
        </p:blipFill>
        <p:spPr>
          <a:xfrm>
            <a:off x="-35171" y="-32455"/>
            <a:ext cx="12420600" cy="6882434"/>
          </a:xfrm>
          <a:prstGeom prst="rect">
            <a:avLst/>
          </a:prstGeom>
        </p:spPr>
      </p:pic>
      <p:sp>
        <p:nvSpPr>
          <p:cNvPr id="2" name="Título 1"/>
          <p:cNvSpPr>
            <a:spLocks noGrp="1"/>
          </p:cNvSpPr>
          <p:nvPr>
            <p:ph type="title"/>
          </p:nvPr>
        </p:nvSpPr>
        <p:spPr>
          <a:xfrm>
            <a:off x="124421" y="259364"/>
            <a:ext cx="11859032" cy="957397"/>
          </a:xfrm>
          <a:solidFill>
            <a:srgbClr val="261D28">
              <a:alpha val="62000"/>
            </a:srgbClr>
          </a:solidFill>
        </p:spPr>
        <p:txBody>
          <a:bodyPr>
            <a:normAutofit fontScale="90000"/>
          </a:bodyPr>
          <a:lstStyle/>
          <a:p>
            <a:r>
              <a:rPr lang="es-CL" altLang="es-CL" sz="3600" dirty="0">
                <a:solidFill>
                  <a:schemeClr val="bg1"/>
                </a:solidFill>
                <a:effectLst>
                  <a:outerShdw blurRad="38100" dist="38100" dir="2700000" algn="tl">
                    <a:srgbClr val="C0C0C0"/>
                  </a:outerShdw>
                </a:effectLst>
                <a:latin typeface="Arial Rounded MT Bold" panose="020F0704030504030204" pitchFamily="34" charset="0"/>
              </a:rPr>
              <a:t>Transformación Digital </a:t>
            </a:r>
            <a:br>
              <a:rPr lang="es-CL" altLang="es-CL" sz="3600" dirty="0">
                <a:solidFill>
                  <a:schemeClr val="bg1"/>
                </a:solidFill>
                <a:effectLst>
                  <a:outerShdw blurRad="38100" dist="38100" dir="2700000" algn="tl">
                    <a:srgbClr val="C0C0C0"/>
                  </a:outerShdw>
                </a:effectLst>
                <a:latin typeface="Arial Rounded MT Bold" panose="020F0704030504030204" pitchFamily="34" charset="0"/>
              </a:rPr>
            </a:br>
            <a:r>
              <a:rPr lang="es-CL" altLang="es-CL" sz="3600" dirty="0">
                <a:solidFill>
                  <a:schemeClr val="bg1"/>
                </a:solidFill>
                <a:effectLst>
                  <a:outerShdw blurRad="38100" dist="38100" dir="2700000" algn="tl">
                    <a:srgbClr val="C0C0C0"/>
                  </a:outerShdw>
                </a:effectLst>
                <a:latin typeface="Arial Rounded MT Bold" panose="020F0704030504030204" pitchFamily="34" charset="0"/>
              </a:rPr>
              <a:t>Como herramienta para el crecimiento de negocios</a:t>
            </a:r>
            <a:endParaRPr lang="es-CL" sz="3600" b="1" dirty="0">
              <a:solidFill>
                <a:schemeClr val="bg1"/>
              </a:solidFill>
              <a:latin typeface="+mn-lt"/>
              <a:ea typeface="+mn-ea"/>
              <a:cs typeface="+mn-cs"/>
            </a:endParaRPr>
          </a:p>
        </p:txBody>
      </p:sp>
      <p:sp>
        <p:nvSpPr>
          <p:cNvPr id="11" name="Marcador de contenido 2"/>
          <p:cNvSpPr txBox="1">
            <a:spLocks/>
          </p:cNvSpPr>
          <p:nvPr/>
        </p:nvSpPr>
        <p:spPr>
          <a:xfrm>
            <a:off x="6678049" y="4377045"/>
            <a:ext cx="5513951" cy="1831137"/>
          </a:xfrm>
          <a:prstGeom prst="rect">
            <a:avLst/>
          </a:prstGeom>
          <a:solidFill>
            <a:srgbClr val="261D28">
              <a:alpha val="70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L" sz="2000" dirty="0">
                <a:solidFill>
                  <a:schemeClr val="bg1"/>
                </a:solidFill>
              </a:rPr>
              <a:t>Mesa Regional de Transformación Digital público-privada, Piloto Región de Valparaíso – </a:t>
            </a:r>
            <a:r>
              <a:rPr lang="es-CL" sz="2000" dirty="0" err="1">
                <a:solidFill>
                  <a:schemeClr val="bg1"/>
                </a:solidFill>
              </a:rPr>
              <a:t>Corfo</a:t>
            </a:r>
            <a:endParaRPr lang="es-CL" sz="2000" dirty="0">
              <a:solidFill>
                <a:schemeClr val="bg1"/>
              </a:solidFill>
            </a:endParaRPr>
          </a:p>
          <a:p>
            <a:pPr algn="just"/>
            <a:endParaRPr lang="es-CL" sz="2000" dirty="0">
              <a:solidFill>
                <a:schemeClr val="bg1"/>
              </a:solidFill>
            </a:endParaRPr>
          </a:p>
          <a:p>
            <a:pPr algn="just"/>
            <a:r>
              <a:rPr lang="es-CL" sz="2000" dirty="0">
                <a:solidFill>
                  <a:schemeClr val="bg1"/>
                </a:solidFill>
              </a:rPr>
              <a:t>Incorporación de competencias y/o la adopción de tecnologías digitales.</a:t>
            </a:r>
          </a:p>
          <a:p>
            <a:pPr algn="just"/>
            <a:endParaRPr lang="es-CL" sz="2000" dirty="0">
              <a:solidFill>
                <a:schemeClr val="bg1"/>
              </a:solidFill>
            </a:endParaRPr>
          </a:p>
        </p:txBody>
      </p:sp>
      <p:pic>
        <p:nvPicPr>
          <p:cNvPr id="8" name="Imagen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6924" y="669217"/>
            <a:ext cx="1012095" cy="1095087"/>
          </a:xfrm>
          <a:prstGeom prst="rect">
            <a:avLst/>
          </a:prstGeom>
        </p:spPr>
      </p:pic>
    </p:spTree>
    <p:extLst>
      <p:ext uri="{BB962C8B-B14F-4D97-AF65-F5344CB8AC3E}">
        <p14:creationId xmlns:p14="http://schemas.microsoft.com/office/powerpoint/2010/main" val="69992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
            <a:ext cx="12191999" cy="6857999"/>
          </a:xfrm>
          <a:prstGeom prst="rect">
            <a:avLst/>
          </a:prstGeom>
        </p:spPr>
      </p:pic>
      <p:sp>
        <p:nvSpPr>
          <p:cNvPr id="7" name="Rectángulo 6"/>
          <p:cNvSpPr/>
          <p:nvPr/>
        </p:nvSpPr>
        <p:spPr>
          <a:xfrm>
            <a:off x="1885585" y="1316747"/>
            <a:ext cx="8581264" cy="584775"/>
          </a:xfrm>
          <a:prstGeom prst="rect">
            <a:avLst/>
          </a:prstGeom>
          <a:noFill/>
        </p:spPr>
        <p:txBody>
          <a:bodyPr wrap="square">
            <a:spAutoFit/>
          </a:bodyPr>
          <a:lstStyle/>
          <a:p>
            <a:pPr algn="ctr"/>
            <a:r>
              <a:rPr lang="es-ES_tradnl" sz="3200" b="1" dirty="0">
                <a:solidFill>
                  <a:srgbClr val="4B4B4B"/>
                </a:solidFill>
                <a:latin typeface="Calibri Light" panose="020F0302020204030204" pitchFamily="34" charset="0"/>
              </a:rPr>
              <a:t>Buscamos catalizar mejoras en</a:t>
            </a:r>
            <a:endParaRPr lang="es-CL" sz="3200" b="1" dirty="0">
              <a:solidFill>
                <a:srgbClr val="4B4B4B"/>
              </a:solidFill>
              <a:latin typeface="Calibri Light" panose="020F0302020204030204" pitchFamily="34" charset="0"/>
            </a:endParaRPr>
          </a:p>
        </p:txBody>
      </p:sp>
      <p:sp>
        <p:nvSpPr>
          <p:cNvPr id="8" name="CuadroTexto 7"/>
          <p:cNvSpPr txBox="1"/>
          <p:nvPr/>
        </p:nvSpPr>
        <p:spPr>
          <a:xfrm>
            <a:off x="628193" y="3968909"/>
            <a:ext cx="1686412" cy="461665"/>
          </a:xfrm>
          <a:prstGeom prst="rect">
            <a:avLst/>
          </a:prstGeom>
          <a:noFill/>
          <a:ln>
            <a:noFill/>
          </a:ln>
        </p:spPr>
        <p:txBody>
          <a:bodyPr wrap="square" rtlCol="0">
            <a:spAutoFit/>
          </a:bodyPr>
          <a:lstStyle/>
          <a:p>
            <a:pPr>
              <a:spcBef>
                <a:spcPts val="800"/>
              </a:spcBef>
            </a:pPr>
            <a:r>
              <a:rPr lang="es-CL" sz="2400" dirty="0">
                <a:solidFill>
                  <a:srgbClr val="4B4B4B"/>
                </a:solidFill>
                <a:cs typeface="Calibri" panose="020F0502020204030204" pitchFamily="34" charset="0"/>
              </a:rPr>
              <a:t>MOVILIDAD</a:t>
            </a:r>
          </a:p>
        </p:txBody>
      </p:sp>
      <p:sp>
        <p:nvSpPr>
          <p:cNvPr id="9" name="CuadroTexto 8"/>
          <p:cNvSpPr txBox="1"/>
          <p:nvPr/>
        </p:nvSpPr>
        <p:spPr>
          <a:xfrm>
            <a:off x="3409611" y="3971677"/>
            <a:ext cx="3168352" cy="461665"/>
          </a:xfrm>
          <a:prstGeom prst="rect">
            <a:avLst/>
          </a:prstGeom>
          <a:noFill/>
          <a:ln>
            <a:noFill/>
          </a:ln>
        </p:spPr>
        <p:txBody>
          <a:bodyPr wrap="square" rtlCol="0">
            <a:spAutoFit/>
          </a:bodyPr>
          <a:lstStyle/>
          <a:p>
            <a:pPr>
              <a:spcBef>
                <a:spcPts val="800"/>
              </a:spcBef>
            </a:pPr>
            <a:r>
              <a:rPr lang="es-CL" sz="2400" dirty="0">
                <a:solidFill>
                  <a:srgbClr val="4B4B4B"/>
                </a:solidFill>
                <a:cs typeface="Calibri" panose="020F0502020204030204" pitchFamily="34" charset="0"/>
              </a:rPr>
              <a:t>SEGURIDAD</a:t>
            </a:r>
          </a:p>
        </p:txBody>
      </p:sp>
      <p:sp>
        <p:nvSpPr>
          <p:cNvPr id="12" name="CuadroTexto 11"/>
          <p:cNvSpPr txBox="1"/>
          <p:nvPr/>
        </p:nvSpPr>
        <p:spPr>
          <a:xfrm>
            <a:off x="5973096" y="3967882"/>
            <a:ext cx="3168352" cy="461665"/>
          </a:xfrm>
          <a:prstGeom prst="rect">
            <a:avLst/>
          </a:prstGeom>
          <a:noFill/>
          <a:ln>
            <a:noFill/>
          </a:ln>
        </p:spPr>
        <p:txBody>
          <a:bodyPr wrap="square" rtlCol="0">
            <a:spAutoFit/>
          </a:bodyPr>
          <a:lstStyle/>
          <a:p>
            <a:pPr>
              <a:spcBef>
                <a:spcPts val="800"/>
              </a:spcBef>
            </a:pPr>
            <a:r>
              <a:rPr lang="es-CL" sz="2400" dirty="0">
                <a:solidFill>
                  <a:srgbClr val="4B4B4B"/>
                </a:solidFill>
                <a:cs typeface="Calibri" panose="020F0502020204030204" pitchFamily="34" charset="0"/>
              </a:rPr>
              <a:t>MEDIO AMBIENTE</a:t>
            </a:r>
          </a:p>
        </p:txBody>
      </p:sp>
      <p:sp>
        <p:nvSpPr>
          <p:cNvPr id="13" name="CuadroTexto 12"/>
          <p:cNvSpPr txBox="1"/>
          <p:nvPr/>
        </p:nvSpPr>
        <p:spPr>
          <a:xfrm>
            <a:off x="8652278" y="3967882"/>
            <a:ext cx="3168352" cy="830997"/>
          </a:xfrm>
          <a:prstGeom prst="rect">
            <a:avLst/>
          </a:prstGeom>
          <a:noFill/>
          <a:ln>
            <a:noFill/>
          </a:ln>
        </p:spPr>
        <p:txBody>
          <a:bodyPr wrap="square" rtlCol="0">
            <a:spAutoFit/>
          </a:bodyPr>
          <a:lstStyle/>
          <a:p>
            <a:pPr algn="ctr">
              <a:spcBef>
                <a:spcPts val="800"/>
              </a:spcBef>
            </a:pPr>
            <a:r>
              <a:rPr lang="es-CL" sz="2400" dirty="0">
                <a:solidFill>
                  <a:srgbClr val="4B4B4B"/>
                </a:solidFill>
                <a:cs typeface="Calibri" panose="020F0502020204030204" pitchFamily="34" charset="0"/>
              </a:rPr>
              <a:t>INFRAESTRUCTURAS HABILITANTE</a:t>
            </a:r>
          </a:p>
        </p:txBody>
      </p:sp>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268" y="2788401"/>
            <a:ext cx="1249531" cy="1127077"/>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6263" y="2817908"/>
            <a:ext cx="1034273" cy="1034273"/>
          </a:xfrm>
          <a:prstGeom prst="rect">
            <a:avLst/>
          </a:prstGeom>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7552" y="2690292"/>
            <a:ext cx="807656" cy="1177343"/>
          </a:xfrm>
          <a:prstGeom prst="rect">
            <a:avLst/>
          </a:prstGeom>
        </p:spPr>
      </p:pic>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9579" y="2856140"/>
            <a:ext cx="973749" cy="991597"/>
          </a:xfrm>
          <a:prstGeom prst="rect">
            <a:avLst/>
          </a:prstGeom>
        </p:spPr>
      </p:pic>
      <p:sp>
        <p:nvSpPr>
          <p:cNvPr id="19" name="CuadroTexto 18">
            <a:extLst>
              <a:ext uri="{FF2B5EF4-FFF2-40B4-BE49-F238E27FC236}">
                <a16:creationId xmlns:a16="http://schemas.microsoft.com/office/drawing/2014/main" id="{9FB7AFC3-CBB9-4B94-A876-037BFAEB4BA9}"/>
              </a:ext>
            </a:extLst>
          </p:cNvPr>
          <p:cNvSpPr txBox="1"/>
          <p:nvPr/>
        </p:nvSpPr>
        <p:spPr>
          <a:xfrm>
            <a:off x="-1" y="5733257"/>
            <a:ext cx="11583769" cy="913199"/>
          </a:xfrm>
          <a:prstGeom prst="rect">
            <a:avLst/>
          </a:prstGeom>
          <a:noFill/>
        </p:spPr>
        <p:txBody>
          <a:bodyPr wrap="square" rtlCol="0">
            <a:spAutoFit/>
          </a:bodyPr>
          <a:lstStyle/>
          <a:p>
            <a:pPr algn="ctr" defTabSz="812760" eaLnBrk="0" fontAlgn="base" hangingPunct="0">
              <a:spcBef>
                <a:spcPct val="0"/>
              </a:spcBef>
              <a:spcAft>
                <a:spcPct val="0"/>
              </a:spcAft>
            </a:pPr>
            <a:r>
              <a:rPr lang="es-CL" sz="2667" dirty="0">
                <a:solidFill>
                  <a:srgbClr val="4B4B4B"/>
                </a:solidFill>
                <a:latin typeface="+mj-lt"/>
                <a:ea typeface="MS PGothic" panose="020B0600070205080204" pitchFamily="34" charset="-128"/>
              </a:rPr>
              <a:t>HABILITAR CONDICIONES PARA AVANZAR HACIA CIUDADES MAS SUSTENTABLES, INNOVADORAS Y COMPETITIVAS</a:t>
            </a:r>
            <a:endParaRPr lang="en-US" sz="2667" dirty="0">
              <a:solidFill>
                <a:srgbClr val="4B4B4B"/>
              </a:solidFill>
              <a:latin typeface="+mj-lt"/>
              <a:ea typeface="MS PGothic" panose="020B0600070205080204" pitchFamily="34" charset="-128"/>
            </a:endParaRPr>
          </a:p>
        </p:txBody>
      </p:sp>
      <p:sp>
        <p:nvSpPr>
          <p:cNvPr id="2" name="Rectángulo 1"/>
          <p:cNvSpPr/>
          <p:nvPr/>
        </p:nvSpPr>
        <p:spPr>
          <a:xfrm>
            <a:off x="1830149" y="259226"/>
            <a:ext cx="5050357" cy="748988"/>
          </a:xfrm>
          <a:prstGeom prst="rect">
            <a:avLst/>
          </a:prstGeom>
        </p:spPr>
        <p:txBody>
          <a:bodyPr wrap="none">
            <a:spAutoFit/>
          </a:bodyPr>
          <a:lstStyle/>
          <a:p>
            <a:r>
              <a:rPr lang="es-CL" altLang="es-CL" sz="4267" b="1" dirty="0">
                <a:solidFill>
                  <a:srgbClr val="4B4B4B"/>
                </a:solidFill>
                <a:latin typeface="Calibri Light" panose="020F0302020204030204" pitchFamily="34" charset="0"/>
              </a:rPr>
              <a:t>Transformación</a:t>
            </a:r>
            <a:r>
              <a:rPr lang="es-CL" altLang="es-CL" dirty="0">
                <a:solidFill>
                  <a:schemeClr val="bg1"/>
                </a:solidFill>
                <a:effectLst>
                  <a:outerShdw blurRad="38100" dist="38100" dir="2700000" algn="tl">
                    <a:srgbClr val="C0C0C0"/>
                  </a:outerShdw>
                </a:effectLst>
                <a:latin typeface="Arial Rounded MT Bold" panose="020F0704030504030204" pitchFamily="34" charset="0"/>
              </a:rPr>
              <a:t> </a:t>
            </a:r>
            <a:r>
              <a:rPr lang="es-CL" altLang="es-CL" sz="4267" b="1" dirty="0">
                <a:solidFill>
                  <a:srgbClr val="4B4B4B"/>
                </a:solidFill>
                <a:latin typeface="Calibri Light" panose="020F0302020204030204" pitchFamily="34" charset="0"/>
              </a:rPr>
              <a:t>Digital </a:t>
            </a:r>
            <a:endParaRPr lang="es-CL" sz="4267" b="1" dirty="0">
              <a:solidFill>
                <a:srgbClr val="4B4B4B"/>
              </a:solidFill>
              <a:latin typeface="Calibri Light" panose="020F0302020204030204" pitchFamily="34" charset="0"/>
            </a:endParaRPr>
          </a:p>
        </p:txBody>
      </p:sp>
      <p:pic>
        <p:nvPicPr>
          <p:cNvPr id="20" name="Imagen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70260" y="138091"/>
            <a:ext cx="924516" cy="1257076"/>
          </a:xfrm>
          <a:prstGeom prst="rect">
            <a:avLst/>
          </a:prstGeom>
        </p:spPr>
      </p:pic>
    </p:spTree>
    <p:extLst>
      <p:ext uri="{BB962C8B-B14F-4D97-AF65-F5344CB8AC3E}">
        <p14:creationId xmlns:p14="http://schemas.microsoft.com/office/powerpoint/2010/main" val="421842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t="19692" b="5055"/>
          <a:stretch/>
        </p:blipFill>
        <p:spPr>
          <a:xfrm>
            <a:off x="0" y="0"/>
            <a:ext cx="12192000" cy="6881248"/>
          </a:xfrm>
          <a:prstGeom prst="rect">
            <a:avLst/>
          </a:prstGeom>
        </p:spPr>
      </p:pic>
      <p:sp>
        <p:nvSpPr>
          <p:cNvPr id="2" name="Rectángulo 1"/>
          <p:cNvSpPr/>
          <p:nvPr/>
        </p:nvSpPr>
        <p:spPr>
          <a:xfrm>
            <a:off x="0" y="0"/>
            <a:ext cx="12192000" cy="6858000"/>
          </a:xfrm>
          <a:prstGeom prst="rect">
            <a:avLst/>
          </a:prstGeom>
          <a:solidFill>
            <a:schemeClr val="tx1">
              <a:lumMod val="75000"/>
              <a:lumOff val="2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242" name="Picture 2" descr="Image result for logo corf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9428" y="0"/>
            <a:ext cx="1904999" cy="952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3835258" y="4215716"/>
            <a:ext cx="7456272" cy="1107996"/>
          </a:xfrm>
          <a:prstGeom prst="rect">
            <a:avLst/>
          </a:prstGeom>
        </p:spPr>
        <p:txBody>
          <a:bodyPr wrap="none">
            <a:spAutoFit/>
          </a:bodyPr>
          <a:lstStyle/>
          <a:p>
            <a:r>
              <a:rPr lang="es-CL" sz="6600" dirty="0">
                <a:solidFill>
                  <a:schemeClr val="bg1"/>
                </a:solidFill>
                <a:latin typeface="Calibri Light" panose="020F0302020204030204"/>
                <a:ea typeface="Times New Roman" panose="02020603050405020304" pitchFamily="18" charset="0"/>
                <a:cs typeface="Arial" panose="020B0604020202020204" pitchFamily="34" charset="0"/>
              </a:rPr>
              <a:t>#</a:t>
            </a:r>
            <a:r>
              <a:rPr lang="es-CL" sz="6600" dirty="0" err="1">
                <a:solidFill>
                  <a:schemeClr val="bg1"/>
                </a:solidFill>
                <a:latin typeface="Calibri Light" panose="020F0302020204030204"/>
                <a:ea typeface="Times New Roman" panose="02020603050405020304" pitchFamily="18" charset="0"/>
                <a:cs typeface="Arial" panose="020B0604020202020204" pitchFamily="34" charset="0"/>
              </a:rPr>
              <a:t>Corfo</a:t>
            </a:r>
            <a:r>
              <a:rPr lang="es-CL" sz="6600" b="1" dirty="0" err="1">
                <a:solidFill>
                  <a:schemeClr val="bg1"/>
                </a:solidFill>
                <a:latin typeface="Calibri Light" panose="020F0302020204030204"/>
                <a:ea typeface="Times New Roman" panose="02020603050405020304" pitchFamily="18" charset="0"/>
                <a:cs typeface="Arial" panose="020B0604020202020204" pitchFamily="34" charset="0"/>
              </a:rPr>
              <a:t>EnMovimiento</a:t>
            </a:r>
            <a:endParaRPr lang="es-CL" sz="23900" b="1" dirty="0">
              <a:solidFill>
                <a:schemeClr val="bg1"/>
              </a:solidFill>
              <a:latin typeface="Calibri Light" panose="020F0302020204030204"/>
            </a:endParaRPr>
          </a:p>
        </p:txBody>
      </p:sp>
      <p:sp>
        <p:nvSpPr>
          <p:cNvPr id="8" name="Rectangle 1">
            <a:extLst>
              <a:ext uri="{FF2B5EF4-FFF2-40B4-BE49-F238E27FC236}">
                <a16:creationId xmlns:a16="http://schemas.microsoft.com/office/drawing/2014/main" id="{7D386E5F-F3B2-744D-A513-90CCC847B703}"/>
              </a:ext>
            </a:extLst>
          </p:cNvPr>
          <p:cNvSpPr/>
          <p:nvPr/>
        </p:nvSpPr>
        <p:spPr>
          <a:xfrm flipH="1">
            <a:off x="3802600" y="3962997"/>
            <a:ext cx="65315" cy="1360715"/>
          </a:xfrm>
          <a:prstGeom prst="rect">
            <a:avLst/>
          </a:prstGeom>
          <a:solidFill>
            <a:srgbClr val="EF4144"/>
          </a:solidFill>
          <a:ln w="12700" cap="flat" cmpd="sng" algn="ctr">
            <a:solidFill>
              <a:srgbClr val="EF4144"/>
            </a:solidFill>
            <a:prstDash val="solid"/>
            <a:miter lim="800000"/>
          </a:ln>
          <a:effectLst/>
        </p:spPr>
        <p:txBody>
          <a:bodyPr rtlCol="0" anchor="ctr"/>
          <a:lstStyle/>
          <a:p>
            <a:pPr algn="ctr" defTabSz="685800">
              <a:defRPr/>
            </a:pPr>
            <a:endParaRPr lang="en-US" sz="1350" kern="0">
              <a:solidFill>
                <a:prstClr val="white"/>
              </a:solidFill>
              <a:latin typeface="Open Sans"/>
            </a:endParaRPr>
          </a:p>
        </p:txBody>
      </p:sp>
      <p:sp>
        <p:nvSpPr>
          <p:cNvPr id="7" name="Rectángulo 6"/>
          <p:cNvSpPr/>
          <p:nvPr/>
        </p:nvSpPr>
        <p:spPr>
          <a:xfrm>
            <a:off x="5945228" y="5101694"/>
            <a:ext cx="5181601" cy="954107"/>
          </a:xfrm>
          <a:prstGeom prst="rect">
            <a:avLst/>
          </a:prstGeom>
        </p:spPr>
        <p:txBody>
          <a:bodyPr wrap="square">
            <a:spAutoFit/>
          </a:bodyPr>
          <a:lstStyle/>
          <a:p>
            <a:pPr algn="r"/>
            <a:r>
              <a:rPr lang="es-CL" sz="2400" b="1" dirty="0">
                <a:solidFill>
                  <a:schemeClr val="bg1"/>
                </a:solidFill>
                <a:latin typeface="Open Sans"/>
              </a:rPr>
              <a:t>Juan Fernando Acuña Arenas</a:t>
            </a:r>
          </a:p>
          <a:p>
            <a:pPr algn="r"/>
            <a:r>
              <a:rPr lang="es-CL" sz="1600" dirty="0">
                <a:solidFill>
                  <a:schemeClr val="bg1"/>
                </a:solidFill>
                <a:latin typeface="Open Sans"/>
              </a:rPr>
              <a:t>Director Regional </a:t>
            </a:r>
          </a:p>
          <a:p>
            <a:pPr algn="r"/>
            <a:r>
              <a:rPr lang="es-CL" sz="1600" dirty="0">
                <a:solidFill>
                  <a:schemeClr val="bg1"/>
                </a:solidFill>
                <a:latin typeface="Open Sans"/>
              </a:rPr>
              <a:t>Corfo Valparaíso</a:t>
            </a:r>
          </a:p>
        </p:txBody>
      </p:sp>
    </p:spTree>
    <p:extLst>
      <p:ext uri="{BB962C8B-B14F-4D97-AF65-F5344CB8AC3E}">
        <p14:creationId xmlns:p14="http://schemas.microsoft.com/office/powerpoint/2010/main" val="136130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stretch>
            <a:fillRect/>
          </a:stretch>
        </p:blipFill>
        <p:spPr>
          <a:xfrm>
            <a:off x="-62375" y="67811"/>
            <a:ext cx="2112235" cy="1245796"/>
          </a:xfrm>
          <a:prstGeom prst="rect">
            <a:avLst/>
          </a:prstGeom>
        </p:spPr>
      </p:pic>
      <p:pic>
        <p:nvPicPr>
          <p:cNvPr id="5" name="Imagen 4"/>
          <p:cNvPicPr>
            <a:picLocks noChangeAspect="1"/>
          </p:cNvPicPr>
          <p:nvPr/>
        </p:nvPicPr>
        <p:blipFill rotWithShape="1">
          <a:blip r:embed="rId4"/>
          <a:srcRect t="901" r="2907"/>
          <a:stretch/>
        </p:blipFill>
        <p:spPr>
          <a:xfrm>
            <a:off x="-49499" y="1395513"/>
            <a:ext cx="2113052" cy="1263617"/>
          </a:xfrm>
          <a:prstGeom prst="rect">
            <a:avLst/>
          </a:prstGeom>
        </p:spPr>
      </p:pic>
      <p:pic>
        <p:nvPicPr>
          <p:cNvPr id="6" name="Imagen 5"/>
          <p:cNvPicPr>
            <a:picLocks noChangeAspect="1"/>
          </p:cNvPicPr>
          <p:nvPr/>
        </p:nvPicPr>
        <p:blipFill rotWithShape="1">
          <a:blip r:embed="rId5"/>
          <a:srcRect l="-147" t="-1029" r="147" b="4480"/>
          <a:stretch/>
        </p:blipFill>
        <p:spPr>
          <a:xfrm>
            <a:off x="-57944" y="2753046"/>
            <a:ext cx="2129941" cy="1201111"/>
          </a:xfrm>
          <a:prstGeom prst="rect">
            <a:avLst/>
          </a:prstGeom>
        </p:spPr>
      </p:pic>
      <p:pic>
        <p:nvPicPr>
          <p:cNvPr id="7" name="Imagen 6"/>
          <p:cNvPicPr>
            <a:picLocks noChangeAspect="1"/>
          </p:cNvPicPr>
          <p:nvPr/>
        </p:nvPicPr>
        <p:blipFill>
          <a:blip r:embed="rId6"/>
          <a:stretch>
            <a:fillRect/>
          </a:stretch>
        </p:blipFill>
        <p:spPr>
          <a:xfrm>
            <a:off x="-48253" y="4129733"/>
            <a:ext cx="2098113" cy="1218860"/>
          </a:xfrm>
          <a:prstGeom prst="rect">
            <a:avLst/>
          </a:prstGeom>
        </p:spPr>
      </p:pic>
      <p:pic>
        <p:nvPicPr>
          <p:cNvPr id="9" name="Imagen 8"/>
          <p:cNvPicPr>
            <a:picLocks noChangeAspect="1"/>
          </p:cNvPicPr>
          <p:nvPr/>
        </p:nvPicPr>
        <p:blipFill>
          <a:blip r:embed="rId7"/>
          <a:stretch>
            <a:fillRect/>
          </a:stretch>
        </p:blipFill>
        <p:spPr>
          <a:xfrm>
            <a:off x="-62441" y="5484579"/>
            <a:ext cx="2117281" cy="1237435"/>
          </a:xfrm>
          <a:prstGeom prst="rect">
            <a:avLst/>
          </a:prstGeom>
        </p:spPr>
      </p:pic>
      <p:sp>
        <p:nvSpPr>
          <p:cNvPr id="11" name="CuadroTexto 10"/>
          <p:cNvSpPr txBox="1"/>
          <p:nvPr/>
        </p:nvSpPr>
        <p:spPr>
          <a:xfrm>
            <a:off x="2153702" y="408028"/>
            <a:ext cx="2413225" cy="810543"/>
          </a:xfrm>
          <a:prstGeom prst="rect">
            <a:avLst/>
          </a:prstGeom>
          <a:noFill/>
        </p:spPr>
        <p:txBody>
          <a:bodyPr wrap="none" rtlCol="0">
            <a:spAutoFit/>
          </a:bodyPr>
          <a:lstStyle/>
          <a:p>
            <a:r>
              <a:rPr lang="es-CL" sz="2667" dirty="0">
                <a:solidFill>
                  <a:schemeClr val="bg1"/>
                </a:solidFill>
                <a:latin typeface="+mj-lt"/>
                <a:ea typeface="Verdana" panose="020B0604030504040204" pitchFamily="34" charset="0"/>
                <a:cs typeface="Verdana" panose="020B0604030504040204" pitchFamily="34" charset="0"/>
              </a:rPr>
              <a:t>Industrialización</a:t>
            </a:r>
          </a:p>
          <a:p>
            <a:r>
              <a:rPr lang="es-CL" sz="2000" dirty="0">
                <a:solidFill>
                  <a:schemeClr val="bg1"/>
                </a:solidFill>
                <a:latin typeface="+mj-lt"/>
                <a:ea typeface="Verdana" panose="020B0604030504040204" pitchFamily="34" charset="0"/>
                <a:cs typeface="Verdana" panose="020B0604030504040204" pitchFamily="34" charset="0"/>
              </a:rPr>
              <a:t>Pedro Aguirre Cerda</a:t>
            </a:r>
          </a:p>
        </p:txBody>
      </p:sp>
      <p:sp>
        <p:nvSpPr>
          <p:cNvPr id="12" name="CuadroTexto 11"/>
          <p:cNvSpPr txBox="1"/>
          <p:nvPr/>
        </p:nvSpPr>
        <p:spPr>
          <a:xfrm>
            <a:off x="2153702" y="1623135"/>
            <a:ext cx="1791965" cy="913199"/>
          </a:xfrm>
          <a:prstGeom prst="rect">
            <a:avLst/>
          </a:prstGeom>
          <a:noFill/>
        </p:spPr>
        <p:txBody>
          <a:bodyPr wrap="none" rtlCol="0">
            <a:spAutoFit/>
          </a:bodyPr>
          <a:lstStyle>
            <a:defPPr>
              <a:defRPr lang="es-ES"/>
            </a:defPPr>
            <a:lvl1pPr>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s-CL" sz="2667" dirty="0">
                <a:latin typeface="+mj-lt"/>
              </a:rPr>
              <a:t>Sectores </a:t>
            </a:r>
          </a:p>
          <a:p>
            <a:r>
              <a:rPr lang="es-CL" sz="2667" dirty="0">
                <a:latin typeface="+mj-lt"/>
              </a:rPr>
              <a:t>Productivos</a:t>
            </a:r>
          </a:p>
        </p:txBody>
      </p:sp>
      <p:sp>
        <p:nvSpPr>
          <p:cNvPr id="13" name="CuadroTexto 12"/>
          <p:cNvSpPr txBox="1"/>
          <p:nvPr/>
        </p:nvSpPr>
        <p:spPr>
          <a:xfrm>
            <a:off x="2153701" y="2926525"/>
            <a:ext cx="2731389" cy="913199"/>
          </a:xfrm>
          <a:prstGeom prst="rect">
            <a:avLst/>
          </a:prstGeom>
          <a:noFill/>
        </p:spPr>
        <p:txBody>
          <a:bodyPr wrap="none" rtlCol="0">
            <a:spAutoFit/>
          </a:bodyPr>
          <a:lstStyle/>
          <a:p>
            <a:r>
              <a:rPr lang="es-CL" sz="2667" dirty="0">
                <a:solidFill>
                  <a:schemeClr val="bg1"/>
                </a:solidFill>
                <a:latin typeface="+mj-lt"/>
                <a:ea typeface="Verdana" panose="020B0604030504040204" pitchFamily="34" charset="0"/>
                <a:cs typeface="Verdana" panose="020B0604030504040204" pitchFamily="34" charset="0"/>
              </a:rPr>
              <a:t>Privatización</a:t>
            </a:r>
            <a:r>
              <a:rPr lang="es-CL" sz="2667" dirty="0">
                <a:solidFill>
                  <a:schemeClr val="bg1"/>
                </a:solidFill>
                <a:latin typeface="+mj-lt"/>
              </a:rPr>
              <a:t> </a:t>
            </a:r>
          </a:p>
          <a:p>
            <a:r>
              <a:rPr lang="es-CL" sz="2667" dirty="0">
                <a:solidFill>
                  <a:schemeClr val="bg1"/>
                </a:solidFill>
                <a:latin typeface="+mj-lt"/>
                <a:ea typeface="Verdana" panose="020B0604030504040204" pitchFamily="34" charset="0"/>
                <a:cs typeface="Verdana" panose="020B0604030504040204" pitchFamily="34" charset="0"/>
              </a:rPr>
              <a:t>Grandes</a:t>
            </a:r>
            <a:r>
              <a:rPr lang="es-CL" sz="2667" dirty="0">
                <a:solidFill>
                  <a:schemeClr val="bg1"/>
                </a:solidFill>
                <a:latin typeface="+mj-lt"/>
              </a:rPr>
              <a:t> </a:t>
            </a:r>
            <a:r>
              <a:rPr lang="es-CL" sz="2667" dirty="0">
                <a:solidFill>
                  <a:schemeClr val="bg1"/>
                </a:solidFill>
                <a:latin typeface="+mj-lt"/>
                <a:ea typeface="Verdana" panose="020B0604030504040204" pitchFamily="34" charset="0"/>
                <a:cs typeface="Verdana" panose="020B0604030504040204" pitchFamily="34" charset="0"/>
              </a:rPr>
              <a:t>empresas</a:t>
            </a:r>
          </a:p>
        </p:txBody>
      </p:sp>
      <p:sp>
        <p:nvSpPr>
          <p:cNvPr id="14" name="CuadroTexto 13"/>
          <p:cNvSpPr txBox="1"/>
          <p:nvPr/>
        </p:nvSpPr>
        <p:spPr>
          <a:xfrm>
            <a:off x="2153702" y="4292781"/>
            <a:ext cx="1658916" cy="913199"/>
          </a:xfrm>
          <a:prstGeom prst="rect">
            <a:avLst/>
          </a:prstGeom>
          <a:noFill/>
        </p:spPr>
        <p:txBody>
          <a:bodyPr wrap="none" rtlCol="0">
            <a:spAutoFit/>
          </a:bodyPr>
          <a:lstStyle/>
          <a:p>
            <a:r>
              <a:rPr lang="es-CL" sz="2667" dirty="0">
                <a:solidFill>
                  <a:schemeClr val="bg1"/>
                </a:solidFill>
                <a:latin typeface="+mj-lt"/>
                <a:ea typeface="Verdana" panose="020B0604030504040204" pitchFamily="34" charset="0"/>
                <a:cs typeface="Verdana" panose="020B0604030504040204" pitchFamily="34" charset="0"/>
              </a:rPr>
              <a:t>Fomento</a:t>
            </a:r>
          </a:p>
          <a:p>
            <a:r>
              <a:rPr lang="es-CL" sz="2667" dirty="0">
                <a:solidFill>
                  <a:schemeClr val="bg1"/>
                </a:solidFill>
                <a:latin typeface="+mj-lt"/>
                <a:ea typeface="Verdana" panose="020B0604030504040204" pitchFamily="34" charset="0"/>
                <a:cs typeface="Verdana" panose="020B0604030504040204" pitchFamily="34" charset="0"/>
              </a:rPr>
              <a:t>Productivo</a:t>
            </a:r>
          </a:p>
        </p:txBody>
      </p:sp>
      <p:sp>
        <p:nvSpPr>
          <p:cNvPr id="15" name="CuadroTexto 14"/>
          <p:cNvSpPr txBox="1"/>
          <p:nvPr/>
        </p:nvSpPr>
        <p:spPr>
          <a:xfrm>
            <a:off x="2126241" y="5394961"/>
            <a:ext cx="2489336" cy="1323632"/>
          </a:xfrm>
          <a:prstGeom prst="rect">
            <a:avLst/>
          </a:prstGeom>
          <a:noFill/>
        </p:spPr>
        <p:txBody>
          <a:bodyPr wrap="none" rtlCol="0">
            <a:spAutoFit/>
          </a:bodyPr>
          <a:lstStyle/>
          <a:p>
            <a:r>
              <a:rPr lang="es-CL" sz="2667" dirty="0">
                <a:solidFill>
                  <a:schemeClr val="bg1"/>
                </a:solidFill>
                <a:latin typeface="+mj-lt"/>
                <a:ea typeface="Verdana" panose="020B0604030504040204" pitchFamily="34" charset="0"/>
                <a:cs typeface="Verdana" panose="020B0604030504040204" pitchFamily="34" charset="0"/>
              </a:rPr>
              <a:t>Fomento a la </a:t>
            </a:r>
          </a:p>
          <a:p>
            <a:r>
              <a:rPr lang="es-CL" sz="2667" dirty="0">
                <a:solidFill>
                  <a:schemeClr val="bg1"/>
                </a:solidFill>
                <a:latin typeface="+mj-lt"/>
                <a:ea typeface="Verdana" panose="020B0604030504040204" pitchFamily="34" charset="0"/>
                <a:cs typeface="Verdana" panose="020B0604030504040204" pitchFamily="34" charset="0"/>
              </a:rPr>
              <a:t>Innovación y al </a:t>
            </a:r>
          </a:p>
          <a:p>
            <a:r>
              <a:rPr lang="es-CL" sz="2667" dirty="0">
                <a:solidFill>
                  <a:schemeClr val="bg1"/>
                </a:solidFill>
                <a:latin typeface="+mj-lt"/>
                <a:ea typeface="Verdana" panose="020B0604030504040204" pitchFamily="34" charset="0"/>
                <a:cs typeface="Verdana" panose="020B0604030504040204" pitchFamily="34" charset="0"/>
              </a:rPr>
              <a:t>Emprendimiento</a:t>
            </a:r>
          </a:p>
        </p:txBody>
      </p:sp>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7044" y="1531512"/>
            <a:ext cx="2907282" cy="3953067"/>
          </a:xfrm>
          <a:prstGeom prst="rect">
            <a:avLst/>
          </a:prstGeom>
        </p:spPr>
      </p:pic>
      <p:pic>
        <p:nvPicPr>
          <p:cNvPr id="8" name="Imagen 7"/>
          <p:cNvPicPr>
            <a:picLocks noChangeAspect="1"/>
          </p:cNvPicPr>
          <p:nvPr/>
        </p:nvPicPr>
        <p:blipFill rotWithShape="1">
          <a:blip r:embed="rId9"/>
          <a:srcRect l="26742" t="38096" r="72306" b="60649"/>
          <a:stretch/>
        </p:blipFill>
        <p:spPr>
          <a:xfrm>
            <a:off x="1057210" y="963906"/>
            <a:ext cx="404038" cy="156681"/>
          </a:xfrm>
          <a:prstGeom prst="rect">
            <a:avLst/>
          </a:prstGeom>
        </p:spPr>
      </p:pic>
    </p:spTree>
    <p:extLst>
      <p:ext uri="{BB962C8B-B14F-4D97-AF65-F5344CB8AC3E}">
        <p14:creationId xmlns:p14="http://schemas.microsoft.com/office/powerpoint/2010/main" val="50359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r="11093" b="16973"/>
          <a:stretch/>
        </p:blipFill>
        <p:spPr>
          <a:xfrm>
            <a:off x="-35172" y="-324464"/>
            <a:ext cx="12261585" cy="7642046"/>
          </a:xfrm>
          <a:prstGeom prst="rect">
            <a:avLst/>
          </a:prstGeom>
        </p:spPr>
      </p:pic>
      <p:sp>
        <p:nvSpPr>
          <p:cNvPr id="13" name="Rectangle 12"/>
          <p:cNvSpPr/>
          <p:nvPr/>
        </p:nvSpPr>
        <p:spPr>
          <a:xfrm>
            <a:off x="283062" y="0"/>
            <a:ext cx="5136649" cy="5715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dirty="0">
              <a:solidFill>
                <a:srgbClr val="FFFFFF"/>
              </a:solidFill>
              <a:latin typeface="Montserrat" charset="0"/>
              <a:sym typeface="Arial"/>
              <a:rtl val="0"/>
            </a:endParaRPr>
          </a:p>
        </p:txBody>
      </p:sp>
      <p:sp>
        <p:nvSpPr>
          <p:cNvPr id="20" name="TextBox 19"/>
          <p:cNvSpPr txBox="1"/>
          <p:nvPr/>
        </p:nvSpPr>
        <p:spPr>
          <a:xfrm>
            <a:off x="488697" y="2998905"/>
            <a:ext cx="4771660" cy="738664"/>
          </a:xfrm>
          <a:prstGeom prst="rect">
            <a:avLst/>
          </a:prstGeom>
        </p:spPr>
        <p:txBody>
          <a:bodyPr vert="horz" wrap="square" lIns="0" tIns="0" rIns="0" bIns="0" rtlCol="0">
            <a:spAutoFit/>
          </a:bodyPr>
          <a:lstStyle>
            <a:defPPr>
              <a:defRPr lang="es-CL"/>
            </a:defPPr>
            <a:lvl1pPr marL="16910" marR="0" lvl="0" indent="0" algn="ctr" fontAlgn="auto">
              <a:lnSpc>
                <a:spcPct val="100000"/>
              </a:lnSpc>
              <a:spcBef>
                <a:spcPts val="0"/>
              </a:spcBef>
              <a:spcAft>
                <a:spcPts val="0"/>
              </a:spcAft>
              <a:buClrTx/>
              <a:buSzTx/>
              <a:buFontTx/>
              <a:buNone/>
              <a:tabLst/>
              <a:defRPr b="1" i="0" kern="0" spc="-7">
                <a:solidFill>
                  <a:schemeClr val="tx1">
                    <a:lumMod val="75000"/>
                    <a:lumOff val="25000"/>
                  </a:schemeClr>
                </a:solidFill>
                <a:latin typeface="Open Sans"/>
                <a:cs typeface="Open Sans"/>
                <a:rtl val="0"/>
              </a:defRPr>
            </a:lvl1pPr>
            <a:lvl2pPr marL="455159"/>
            <a:lvl3pPr marL="910322"/>
            <a:lvl4pPr marL="1365484"/>
            <a:lvl5pPr marL="1820646"/>
            <a:lvl6pPr marL="2275807"/>
            <a:lvl7pPr marL="2730966"/>
            <a:lvl8pPr marL="3186130"/>
            <a:lvl9pPr marL="3641290"/>
          </a:lstStyle>
          <a:p>
            <a:r>
              <a:rPr lang="en-US" sz="2400" dirty="0" err="1">
                <a:sym typeface="Arial"/>
              </a:rPr>
              <a:t>Agencia</a:t>
            </a:r>
            <a:r>
              <a:rPr lang="en-US" sz="2400" dirty="0">
                <a:sym typeface="Arial"/>
              </a:rPr>
              <a:t> </a:t>
            </a:r>
            <a:r>
              <a:rPr lang="en-US" sz="2400" dirty="0" err="1">
                <a:sym typeface="Arial"/>
              </a:rPr>
              <a:t>que</a:t>
            </a:r>
            <a:r>
              <a:rPr lang="en-US" sz="2400" dirty="0">
                <a:sym typeface="Arial"/>
              </a:rPr>
              <a:t> </a:t>
            </a:r>
            <a:r>
              <a:rPr lang="en-US" sz="2400" dirty="0" err="1">
                <a:sym typeface="Arial"/>
              </a:rPr>
              <a:t>proyecta</a:t>
            </a:r>
            <a:r>
              <a:rPr lang="en-US" sz="2400" dirty="0">
                <a:sym typeface="Arial"/>
              </a:rPr>
              <a:t> a Chile</a:t>
            </a:r>
          </a:p>
          <a:p>
            <a:r>
              <a:rPr lang="en-US" sz="2400" dirty="0" err="1">
                <a:sym typeface="Arial"/>
              </a:rPr>
              <a:t>hacia</a:t>
            </a:r>
            <a:r>
              <a:rPr lang="en-US" sz="2400" dirty="0">
                <a:sym typeface="Arial"/>
              </a:rPr>
              <a:t> el </a:t>
            </a:r>
            <a:r>
              <a:rPr lang="en-US" sz="2400" dirty="0" err="1">
                <a:sym typeface="Arial"/>
              </a:rPr>
              <a:t>futuro</a:t>
            </a:r>
            <a:endParaRPr lang="en-US" sz="2000" b="0" dirty="0">
              <a:sym typeface="Arial"/>
            </a:endParaRPr>
          </a:p>
        </p:txBody>
      </p:sp>
      <p:pic>
        <p:nvPicPr>
          <p:cNvPr id="6" name="Picture 2" descr="Image result for logo corfo">
            <a:extLst>
              <a:ext uri="{FF2B5EF4-FFF2-40B4-BE49-F238E27FC236}">
                <a16:creationId xmlns:a16="http://schemas.microsoft.com/office/drawing/2014/main" id="{93875A76-5B98-B840-9C9C-67729F14C1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417" y="8819"/>
            <a:ext cx="4380940" cy="219047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0532" y="138091"/>
            <a:ext cx="924516" cy="1257076"/>
          </a:xfrm>
          <a:prstGeom prst="rect">
            <a:avLst/>
          </a:prstGeom>
        </p:spPr>
      </p:pic>
    </p:spTree>
    <p:extLst>
      <p:ext uri="{BB962C8B-B14F-4D97-AF65-F5344CB8AC3E}">
        <p14:creationId xmlns:p14="http://schemas.microsoft.com/office/powerpoint/2010/main" val="34706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705526" y="995791"/>
            <a:ext cx="10520039" cy="1446550"/>
          </a:xfrm>
          <a:prstGeom prst="rect">
            <a:avLst/>
          </a:prstGeom>
        </p:spPr>
        <p:txBody>
          <a:bodyPr wrap="square">
            <a:spAutoFit/>
          </a:bodyPr>
          <a:lstStyle/>
          <a:p>
            <a:pPr algn="ctr" defTabSz="914377"/>
            <a:r>
              <a:rPr lang="es-CL" sz="4400" dirty="0">
                <a:solidFill>
                  <a:prstClr val="white"/>
                </a:solidFill>
                <a:latin typeface="Calibri Light"/>
              </a:rPr>
              <a:t>Esto en un </a:t>
            </a:r>
            <a:r>
              <a:rPr lang="es-CL" sz="4400" b="1" dirty="0">
                <a:solidFill>
                  <a:prstClr val="white"/>
                </a:solidFill>
                <a:latin typeface="Calibri Light"/>
              </a:rPr>
              <a:t>contexto mundial </a:t>
            </a:r>
          </a:p>
          <a:p>
            <a:pPr algn="ctr" defTabSz="914377"/>
            <a:r>
              <a:rPr lang="es-CL" sz="4400" dirty="0">
                <a:solidFill>
                  <a:prstClr val="white"/>
                </a:solidFill>
                <a:latin typeface="Calibri Light"/>
              </a:rPr>
              <a:t>de cambios vertiginosos… </a:t>
            </a:r>
          </a:p>
        </p:txBody>
      </p:sp>
      <p:grpSp>
        <p:nvGrpSpPr>
          <p:cNvPr id="22" name="Grupo 21"/>
          <p:cNvGrpSpPr/>
          <p:nvPr/>
        </p:nvGrpSpPr>
        <p:grpSpPr>
          <a:xfrm>
            <a:off x="634247" y="2927815"/>
            <a:ext cx="7915875" cy="2401950"/>
            <a:chOff x="3314377" y="2959344"/>
            <a:chExt cx="7915875" cy="2401948"/>
          </a:xfrm>
        </p:grpSpPr>
        <p:grpSp>
          <p:nvGrpSpPr>
            <p:cNvPr id="19" name="Grupo 18"/>
            <p:cNvGrpSpPr/>
            <p:nvPr/>
          </p:nvGrpSpPr>
          <p:grpSpPr>
            <a:xfrm>
              <a:off x="3314377" y="3041294"/>
              <a:ext cx="2447231" cy="1950667"/>
              <a:chOff x="3314377" y="3041294"/>
              <a:chExt cx="2447231" cy="1950667"/>
            </a:xfrm>
          </p:grpSpPr>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2704" y="3041294"/>
                <a:ext cx="1282129" cy="1282129"/>
              </a:xfrm>
              <a:prstGeom prst="rect">
                <a:avLst/>
              </a:prstGeom>
            </p:spPr>
          </p:pic>
          <p:sp>
            <p:nvSpPr>
              <p:cNvPr id="15" name="Rectángulo 14"/>
              <p:cNvSpPr/>
              <p:nvPr/>
            </p:nvSpPr>
            <p:spPr>
              <a:xfrm>
                <a:off x="3314377" y="4530296"/>
                <a:ext cx="2447231" cy="461665"/>
              </a:xfrm>
              <a:prstGeom prst="rect">
                <a:avLst/>
              </a:prstGeom>
              <a:solidFill>
                <a:srgbClr val="091E3B">
                  <a:alpha val="75000"/>
                </a:srgbClr>
              </a:solidFill>
            </p:spPr>
            <p:txBody>
              <a:bodyPr wrap="square">
                <a:spAutoFit/>
              </a:bodyPr>
              <a:lstStyle/>
              <a:p>
                <a:pPr algn="ctr" defTabSz="914377"/>
                <a:r>
                  <a:rPr lang="es-CL" sz="2400" b="1" dirty="0">
                    <a:solidFill>
                      <a:prstClr val="white"/>
                    </a:solidFill>
                    <a:latin typeface="Calibri Light"/>
                  </a:rPr>
                  <a:t>Cambio Climático</a:t>
                </a:r>
              </a:p>
            </p:txBody>
          </p:sp>
        </p:grpSp>
        <p:grpSp>
          <p:nvGrpSpPr>
            <p:cNvPr id="20" name="Grupo 19"/>
            <p:cNvGrpSpPr/>
            <p:nvPr/>
          </p:nvGrpSpPr>
          <p:grpSpPr>
            <a:xfrm>
              <a:off x="6048699" y="2959344"/>
              <a:ext cx="2447231" cy="2401948"/>
              <a:chOff x="6048699" y="2959344"/>
              <a:chExt cx="2447231" cy="2401948"/>
            </a:xfrm>
          </p:grpSpPr>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0078" y="2959344"/>
                <a:ext cx="1107950" cy="1347870"/>
              </a:xfrm>
              <a:prstGeom prst="rect">
                <a:avLst/>
              </a:prstGeom>
            </p:spPr>
          </p:pic>
          <p:sp>
            <p:nvSpPr>
              <p:cNvPr id="16" name="Rectángulo 15"/>
              <p:cNvSpPr/>
              <p:nvPr/>
            </p:nvSpPr>
            <p:spPr>
              <a:xfrm>
                <a:off x="6048699" y="4530296"/>
                <a:ext cx="2447231" cy="830996"/>
              </a:xfrm>
              <a:prstGeom prst="rect">
                <a:avLst/>
              </a:prstGeom>
              <a:solidFill>
                <a:srgbClr val="091E3B">
                  <a:alpha val="75000"/>
                </a:srgbClr>
              </a:solidFill>
            </p:spPr>
            <p:txBody>
              <a:bodyPr wrap="square">
                <a:spAutoFit/>
              </a:bodyPr>
              <a:lstStyle/>
              <a:p>
                <a:pPr algn="ctr" defTabSz="914377"/>
                <a:r>
                  <a:rPr lang="es-CL" sz="2400" b="1" dirty="0">
                    <a:solidFill>
                      <a:prstClr val="white"/>
                    </a:solidFill>
                    <a:latin typeface="Calibri Light"/>
                  </a:rPr>
                  <a:t>Sociedades Empoderadas</a:t>
                </a:r>
              </a:p>
            </p:txBody>
          </p:sp>
        </p:grpSp>
        <p:grpSp>
          <p:nvGrpSpPr>
            <p:cNvPr id="21" name="Grupo 20"/>
            <p:cNvGrpSpPr/>
            <p:nvPr/>
          </p:nvGrpSpPr>
          <p:grpSpPr>
            <a:xfrm>
              <a:off x="8783021" y="3050171"/>
              <a:ext cx="2447231" cy="2311121"/>
              <a:chOff x="8783021" y="3050171"/>
              <a:chExt cx="2447231" cy="2311121"/>
            </a:xfrm>
          </p:grpSpPr>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8845" y="3050171"/>
                <a:ext cx="1282129" cy="1282129"/>
              </a:xfrm>
              <a:prstGeom prst="rect">
                <a:avLst/>
              </a:prstGeom>
            </p:spPr>
          </p:pic>
          <p:sp>
            <p:nvSpPr>
              <p:cNvPr id="17" name="Rectángulo 16"/>
              <p:cNvSpPr/>
              <p:nvPr/>
            </p:nvSpPr>
            <p:spPr>
              <a:xfrm>
                <a:off x="8783021" y="4530296"/>
                <a:ext cx="2447231" cy="830996"/>
              </a:xfrm>
              <a:prstGeom prst="rect">
                <a:avLst/>
              </a:prstGeom>
              <a:solidFill>
                <a:srgbClr val="091E3B">
                  <a:alpha val="75000"/>
                </a:srgbClr>
              </a:solidFill>
            </p:spPr>
            <p:txBody>
              <a:bodyPr wrap="square">
                <a:spAutoFit/>
              </a:bodyPr>
              <a:lstStyle/>
              <a:p>
                <a:pPr algn="ctr" defTabSz="914377"/>
                <a:r>
                  <a:rPr lang="es-CL" sz="2400" b="1" dirty="0">
                    <a:solidFill>
                      <a:prstClr val="white"/>
                    </a:solidFill>
                    <a:latin typeface="Calibri Light"/>
                  </a:rPr>
                  <a:t>Envejecimiento de la Población</a:t>
                </a:r>
              </a:p>
            </p:txBody>
          </p:sp>
        </p:grpSp>
      </p:grpSp>
      <p:pic>
        <p:nvPicPr>
          <p:cNvPr id="23" name="Imagen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0260" y="138091"/>
            <a:ext cx="924516" cy="1257076"/>
          </a:xfrm>
          <a:prstGeom prst="rect">
            <a:avLst/>
          </a:prstGeom>
        </p:spPr>
      </p:pic>
      <p:pic>
        <p:nvPicPr>
          <p:cNvPr id="24" name="Imagen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9005" y="2881143"/>
            <a:ext cx="1278500" cy="1301937"/>
          </a:xfrm>
          <a:prstGeom prst="rect">
            <a:avLst/>
          </a:prstGeom>
        </p:spPr>
      </p:pic>
      <p:sp>
        <p:nvSpPr>
          <p:cNvPr id="25" name="Rectángulo 24"/>
          <p:cNvSpPr/>
          <p:nvPr/>
        </p:nvSpPr>
        <p:spPr>
          <a:xfrm>
            <a:off x="9040593" y="4398831"/>
            <a:ext cx="2235323" cy="1200329"/>
          </a:xfrm>
          <a:prstGeom prst="rect">
            <a:avLst/>
          </a:prstGeom>
          <a:solidFill>
            <a:srgbClr val="091E3B"/>
          </a:solidFill>
        </p:spPr>
        <p:txBody>
          <a:bodyPr wrap="square">
            <a:spAutoFit/>
          </a:bodyPr>
          <a:lstStyle/>
          <a:p>
            <a:pPr algn="ctr" defTabSz="914377"/>
            <a:r>
              <a:rPr lang="es-CL" sz="2400" b="1" dirty="0">
                <a:solidFill>
                  <a:prstClr val="white"/>
                </a:solidFill>
                <a:latin typeface="Calibri Light"/>
              </a:rPr>
              <a:t>Revolución 4.0</a:t>
            </a:r>
          </a:p>
          <a:p>
            <a:pPr algn="ctr" defTabSz="914377"/>
            <a:r>
              <a:rPr lang="es-CL" sz="2400" b="1" dirty="0">
                <a:solidFill>
                  <a:prstClr val="white"/>
                </a:solidFill>
                <a:latin typeface="Calibri Light"/>
              </a:rPr>
              <a:t>Transformación</a:t>
            </a:r>
          </a:p>
          <a:p>
            <a:pPr algn="ctr" defTabSz="914377"/>
            <a:r>
              <a:rPr lang="es-CL" sz="2400" b="1" dirty="0">
                <a:solidFill>
                  <a:prstClr val="white"/>
                </a:solidFill>
                <a:latin typeface="Calibri Light"/>
              </a:rPr>
              <a:t>Digital</a:t>
            </a:r>
          </a:p>
        </p:txBody>
      </p:sp>
    </p:spTree>
    <p:extLst>
      <p:ext uri="{BB962C8B-B14F-4D97-AF65-F5344CB8AC3E}">
        <p14:creationId xmlns:p14="http://schemas.microsoft.com/office/powerpoint/2010/main" val="3297074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object 4"/>
          <p:cNvSpPr txBox="1"/>
          <p:nvPr/>
        </p:nvSpPr>
        <p:spPr>
          <a:xfrm>
            <a:off x="1163180" y="876704"/>
            <a:ext cx="2830865" cy="307777"/>
          </a:xfrm>
          <a:prstGeom prst="rect">
            <a:avLst/>
          </a:prstGeom>
        </p:spPr>
        <p:txBody>
          <a:bodyPr vert="horz" wrap="square" lIns="0" tIns="0" rIns="0" bIns="0" rtlCol="0">
            <a:spAutoFit/>
          </a:bodyPr>
          <a:lstStyle/>
          <a:p>
            <a:pPr marL="16913" algn="ctr" defTabSz="608853"/>
            <a:r>
              <a:rPr lang="es-ES_tradnl" sz="2000" b="1" spc="13" dirty="0">
                <a:solidFill>
                  <a:schemeClr val="bg1"/>
                </a:solidFill>
                <a:latin typeface="Open Sans"/>
                <a:cs typeface="Open Sans"/>
                <a:sym typeface="Arial"/>
                <a:rtl val="0"/>
              </a:rPr>
              <a:t>Materias Primas</a:t>
            </a:r>
          </a:p>
        </p:txBody>
      </p:sp>
      <p:sp>
        <p:nvSpPr>
          <p:cNvPr id="11" name="object 6"/>
          <p:cNvSpPr txBox="1"/>
          <p:nvPr/>
        </p:nvSpPr>
        <p:spPr>
          <a:xfrm>
            <a:off x="7067626" y="876704"/>
            <a:ext cx="3926739" cy="615553"/>
          </a:xfrm>
          <a:prstGeom prst="rect">
            <a:avLst/>
          </a:prstGeom>
        </p:spPr>
        <p:txBody>
          <a:bodyPr vert="horz" wrap="square" lIns="0" tIns="0" rIns="0" bIns="0" rtlCol="0">
            <a:spAutoFit/>
          </a:bodyPr>
          <a:lstStyle/>
          <a:p>
            <a:pPr marL="16913" algn="ctr" defTabSz="608853"/>
            <a:r>
              <a:rPr lang="es-ES_tradnl" sz="2000" b="1" spc="13" dirty="0">
                <a:solidFill>
                  <a:schemeClr val="bg1"/>
                </a:solidFill>
                <a:latin typeface="Open Sans"/>
                <a:cs typeface="Open Sans"/>
                <a:sym typeface="Arial"/>
                <a:rtl val="0"/>
              </a:rPr>
              <a:t>Productos y Servicios</a:t>
            </a:r>
          </a:p>
          <a:p>
            <a:pPr marL="16913" algn="ctr" defTabSz="608853"/>
            <a:r>
              <a:rPr lang="es-ES_tradnl" sz="2000" b="1" spc="13" dirty="0">
                <a:solidFill>
                  <a:schemeClr val="bg1"/>
                </a:solidFill>
                <a:latin typeface="Open Sans"/>
                <a:cs typeface="Open Sans"/>
                <a:sym typeface="Arial"/>
                <a:rtl val="0"/>
              </a:rPr>
              <a:t>Valor Agregado</a:t>
            </a:r>
            <a:endParaRPr lang="es-ES_tradnl" sz="2000" dirty="0">
              <a:solidFill>
                <a:schemeClr val="bg1"/>
              </a:solidFill>
              <a:latin typeface="Open Sans"/>
              <a:cs typeface="Open Sans"/>
              <a:sym typeface="Arial"/>
              <a:rtl val="0"/>
            </a:endParaRPr>
          </a:p>
        </p:txBody>
      </p:sp>
      <p:sp>
        <p:nvSpPr>
          <p:cNvPr id="12" name="object 8"/>
          <p:cNvSpPr txBox="1">
            <a:spLocks/>
          </p:cNvSpPr>
          <p:nvPr/>
        </p:nvSpPr>
        <p:spPr>
          <a:xfrm>
            <a:off x="4457881" y="249088"/>
            <a:ext cx="10807700" cy="574453"/>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marR="0" lvl="0" indent="0" defTabSz="914400" eaLnBrk="1" fontAlgn="auto" latinLnBrk="0" hangingPunct="1">
              <a:lnSpc>
                <a:spcPct val="100000"/>
              </a:lnSpc>
              <a:spcBef>
                <a:spcPts val="0"/>
              </a:spcBef>
              <a:spcAft>
                <a:spcPts val="0"/>
              </a:spcAft>
              <a:buClrTx/>
              <a:buSzTx/>
              <a:buFontTx/>
              <a:buNone/>
              <a:tabLst/>
              <a:defRPr/>
            </a:pPr>
            <a:r>
              <a:rPr kumimoji="0" lang="es-ES_tradnl" sz="3733" b="1" i="0" u="none" strike="noStrike" kern="0" cap="none" spc="-7" normalizeH="0" baseline="0" noProof="0" dirty="0">
                <a:ln>
                  <a:noFill/>
                </a:ln>
                <a:effectLst/>
                <a:uLnTx/>
                <a:uFillTx/>
                <a:latin typeface="Open Sans"/>
                <a:ea typeface="+mn-ea"/>
                <a:sym typeface="Arial"/>
                <a:rtl val="0"/>
              </a:rPr>
              <a:t>Desafío</a:t>
            </a:r>
            <a:r>
              <a:rPr kumimoji="0" lang="es-ES_tradnl" sz="3733" b="1" i="0" u="none" strike="noStrike" kern="0" cap="none" spc="-7" normalizeH="0" noProof="0" dirty="0">
                <a:ln>
                  <a:noFill/>
                </a:ln>
                <a:effectLst/>
                <a:uLnTx/>
                <a:uFillTx/>
                <a:latin typeface="Open Sans"/>
                <a:ea typeface="+mn-ea"/>
                <a:sym typeface="Arial"/>
                <a:rtl val="0"/>
              </a:rPr>
              <a:t> País</a:t>
            </a:r>
            <a:endParaRPr kumimoji="0" lang="es-ES_tradnl" sz="3733" b="1" i="0" u="none" strike="noStrike" kern="0" cap="none" spc="-7" normalizeH="0" baseline="0" noProof="0" dirty="0">
              <a:ln>
                <a:noFill/>
              </a:ln>
              <a:effectLst/>
              <a:uLnTx/>
              <a:uFillTx/>
              <a:latin typeface="Open Sans"/>
              <a:ea typeface="+mn-ea"/>
              <a:sym typeface="Arial"/>
              <a:rtl val="0"/>
            </a:endParaRPr>
          </a:p>
        </p:txBody>
      </p:sp>
      <p:sp>
        <p:nvSpPr>
          <p:cNvPr id="13" name="object 27"/>
          <p:cNvSpPr/>
          <p:nvPr/>
        </p:nvSpPr>
        <p:spPr>
          <a:xfrm>
            <a:off x="4759421" y="2976787"/>
            <a:ext cx="2503889" cy="0"/>
          </a:xfrm>
          <a:custGeom>
            <a:avLst/>
            <a:gdLst/>
            <a:ahLst/>
            <a:cxnLst/>
            <a:rect l="l" t="t" r="r" b="b"/>
            <a:pathLst>
              <a:path w="1880234">
                <a:moveTo>
                  <a:pt x="0" y="0"/>
                </a:moveTo>
                <a:lnTo>
                  <a:pt x="1880209" y="0"/>
                </a:lnTo>
              </a:path>
            </a:pathLst>
          </a:custGeom>
          <a:ln w="76200">
            <a:solidFill>
              <a:schemeClr val="bg1"/>
            </a:solidFill>
            <a:headEnd type="none" w="med" len="med"/>
            <a:tailEnd type="triangle" w="med" len="med"/>
          </a:ln>
          <a:effectLst/>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chemeClr val="bg1"/>
              </a:solidFill>
              <a:effectLst/>
              <a:uLnTx/>
              <a:uFillTx/>
              <a:sym typeface="Arial"/>
              <a:rtl val="0"/>
            </a:endParaRPr>
          </a:p>
        </p:txBody>
      </p:sp>
      <p:sp>
        <p:nvSpPr>
          <p:cNvPr id="14" name="Rectángulo 13"/>
          <p:cNvSpPr/>
          <p:nvPr/>
        </p:nvSpPr>
        <p:spPr>
          <a:xfrm>
            <a:off x="10624681" y="6424598"/>
            <a:ext cx="1279517" cy="246221"/>
          </a:xfrm>
          <a:prstGeom prst="rect">
            <a:avLst/>
          </a:prstGeom>
        </p:spPr>
        <p:txBody>
          <a:bodyPr wrap="none">
            <a:spAutoFit/>
          </a:bodyPr>
          <a:lstStyle/>
          <a:p>
            <a:r>
              <a:rPr lang="es-CL" sz="1000" dirty="0">
                <a:solidFill>
                  <a:srgbClr val="006CB7"/>
                </a:solidFill>
                <a:effectLst/>
                <a:latin typeface="+mj-lt"/>
                <a:ea typeface="Times New Roman" panose="02020603050405020304" pitchFamily="18" charset="0"/>
                <a:cs typeface="Arial" panose="020B0604020202020204" pitchFamily="34" charset="0"/>
              </a:rPr>
              <a:t>#</a:t>
            </a:r>
            <a:r>
              <a:rPr lang="es-CL" sz="1000" dirty="0" err="1">
                <a:solidFill>
                  <a:srgbClr val="006CB7"/>
                </a:solidFill>
                <a:effectLst/>
                <a:latin typeface="+mj-lt"/>
                <a:ea typeface="Times New Roman" panose="02020603050405020304" pitchFamily="18" charset="0"/>
                <a:cs typeface="Arial" panose="020B0604020202020204" pitchFamily="34" charset="0"/>
              </a:rPr>
              <a:t>Corfo</a:t>
            </a:r>
            <a:r>
              <a:rPr lang="es-CL" sz="1000" b="1" dirty="0" err="1">
                <a:solidFill>
                  <a:srgbClr val="006CB7"/>
                </a:solidFill>
                <a:effectLst/>
                <a:latin typeface="+mj-lt"/>
                <a:ea typeface="Times New Roman" panose="02020603050405020304" pitchFamily="18" charset="0"/>
                <a:cs typeface="Arial" panose="020B0604020202020204" pitchFamily="34" charset="0"/>
              </a:rPr>
              <a:t>EnMovimiento</a:t>
            </a:r>
            <a:endParaRPr lang="es-CL" sz="2800" b="1" dirty="0">
              <a:solidFill>
                <a:srgbClr val="006CB7"/>
              </a:solidFill>
              <a:latin typeface="+mj-lt"/>
            </a:endParaRPr>
          </a:p>
        </p:txBody>
      </p:sp>
      <p:pic>
        <p:nvPicPr>
          <p:cNvPr id="15" name="Picture 2" descr="Image result for logo corf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757" b="60748"/>
          <a:stretch/>
        </p:blipFill>
        <p:spPr bwMode="auto">
          <a:xfrm>
            <a:off x="10319659" y="0"/>
            <a:ext cx="957941" cy="2286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3855" y="1838571"/>
            <a:ext cx="2274280" cy="23365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6" name="Imagen 15"/>
          <p:cNvPicPr>
            <a:picLocks noChangeAspect="1"/>
          </p:cNvPicPr>
          <p:nvPr/>
        </p:nvPicPr>
        <p:blipFill rotWithShape="1">
          <a:blip r:embed="rId6" cstate="print">
            <a:extLst>
              <a:ext uri="{28A0092B-C50C-407E-A947-70E740481C1C}">
                <a14:useLocalDpi xmlns:a14="http://schemas.microsoft.com/office/drawing/2010/main" val="0"/>
              </a:ext>
            </a:extLst>
          </a:blip>
          <a:srcRect l="52206" t="25234" r="620" b="238"/>
          <a:stretch/>
        </p:blipFill>
        <p:spPr>
          <a:xfrm>
            <a:off x="7922740" y="4458378"/>
            <a:ext cx="2245395" cy="23044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8" name="Imagen 17"/>
          <p:cNvPicPr>
            <a:picLocks noChangeAspect="1"/>
          </p:cNvPicPr>
          <p:nvPr/>
        </p:nvPicPr>
        <p:blipFill rotWithShape="1">
          <a:blip r:embed="rId7" cstate="print">
            <a:extLst>
              <a:ext uri="{28A0092B-C50C-407E-A947-70E740481C1C}">
                <a14:useLocalDpi xmlns:a14="http://schemas.microsoft.com/office/drawing/2010/main" val="0"/>
              </a:ext>
            </a:extLst>
          </a:blip>
          <a:srcRect l="48233" t="19540" r="301" b="15862"/>
          <a:stretch/>
        </p:blipFill>
        <p:spPr>
          <a:xfrm>
            <a:off x="1441472" y="4381560"/>
            <a:ext cx="2274280" cy="23365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9" name="Picture 4" descr="Cobre seguirÃ¡ a la baja pero las perspectivas para Chile son positiva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1472" y="1838570"/>
            <a:ext cx="2274280" cy="23365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0" name="object 27"/>
          <p:cNvSpPr/>
          <p:nvPr/>
        </p:nvSpPr>
        <p:spPr>
          <a:xfrm>
            <a:off x="4759422" y="5549838"/>
            <a:ext cx="2503889" cy="0"/>
          </a:xfrm>
          <a:custGeom>
            <a:avLst/>
            <a:gdLst/>
            <a:ahLst/>
            <a:cxnLst/>
            <a:rect l="l" t="t" r="r" b="b"/>
            <a:pathLst>
              <a:path w="1880234">
                <a:moveTo>
                  <a:pt x="0" y="0"/>
                </a:moveTo>
                <a:lnTo>
                  <a:pt x="1880209" y="0"/>
                </a:lnTo>
              </a:path>
            </a:pathLst>
          </a:custGeom>
          <a:ln w="76200">
            <a:solidFill>
              <a:schemeClr val="bg1"/>
            </a:solidFill>
            <a:headEnd type="none" w="med" len="med"/>
            <a:tailEnd type="triangle" w="med" len="med"/>
          </a:ln>
          <a:effectLst/>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2397" b="0" i="0" u="none" strike="noStrike" kern="0" cap="none" spc="0" normalizeH="0" baseline="0" noProof="0">
              <a:ln>
                <a:noFill/>
              </a:ln>
              <a:solidFill>
                <a:schemeClr val="bg1"/>
              </a:solidFill>
              <a:effectLst/>
              <a:uLnTx/>
              <a:uFillTx/>
              <a:sym typeface="Arial"/>
              <a:rtl val="0"/>
            </a:endParaRPr>
          </a:p>
        </p:txBody>
      </p:sp>
    </p:spTree>
    <p:extLst>
      <p:ext uri="{BB962C8B-B14F-4D97-AF65-F5344CB8AC3E}">
        <p14:creationId xmlns:p14="http://schemas.microsoft.com/office/powerpoint/2010/main" val="3522680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4" y="-16787"/>
            <a:ext cx="12221844" cy="6874787"/>
          </a:xfrm>
          <a:prstGeom prst="rect">
            <a:avLst/>
          </a:prstGeom>
          <a:noFill/>
        </p:spPr>
      </p:pic>
      <p:sp>
        <p:nvSpPr>
          <p:cNvPr id="12" name="object 8"/>
          <p:cNvSpPr txBox="1">
            <a:spLocks/>
          </p:cNvSpPr>
          <p:nvPr/>
        </p:nvSpPr>
        <p:spPr>
          <a:xfrm>
            <a:off x="1062502" y="863485"/>
            <a:ext cx="10807700" cy="574453"/>
          </a:xfrm>
          <a:prstGeom prst="rect">
            <a:avLst/>
          </a:prstGeom>
          <a:noFill/>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marR="0" lvl="0" indent="0" defTabSz="914400" eaLnBrk="1" fontAlgn="auto" latinLnBrk="0" hangingPunct="1">
              <a:lnSpc>
                <a:spcPct val="100000"/>
              </a:lnSpc>
              <a:spcBef>
                <a:spcPts val="0"/>
              </a:spcBef>
              <a:spcAft>
                <a:spcPts val="0"/>
              </a:spcAft>
              <a:buClrTx/>
              <a:buSzTx/>
              <a:buFontTx/>
              <a:buNone/>
              <a:tabLst/>
              <a:defRPr/>
            </a:pPr>
            <a:r>
              <a:rPr kumimoji="0" lang="es-ES_tradnl" sz="3733" b="1" i="0" u="none" strike="noStrike" kern="0" cap="none" spc="-7" normalizeH="0" baseline="0" noProof="0" dirty="0">
                <a:ln>
                  <a:noFill/>
                </a:ln>
                <a:effectLst/>
                <a:uLnTx/>
                <a:uFillTx/>
                <a:latin typeface="Open Sans"/>
                <a:ea typeface="+mn-ea"/>
                <a:sym typeface="Arial"/>
                <a:rtl val="0"/>
              </a:rPr>
              <a:t>Gran Oportunidad</a:t>
            </a:r>
          </a:p>
        </p:txBody>
      </p:sp>
      <p:sp>
        <p:nvSpPr>
          <p:cNvPr id="14" name="Rectángulo 13"/>
          <p:cNvSpPr/>
          <p:nvPr/>
        </p:nvSpPr>
        <p:spPr>
          <a:xfrm>
            <a:off x="10624681" y="6424598"/>
            <a:ext cx="1279517" cy="246221"/>
          </a:xfrm>
          <a:prstGeom prst="rect">
            <a:avLst/>
          </a:prstGeom>
        </p:spPr>
        <p:txBody>
          <a:bodyPr wrap="none">
            <a:spAutoFit/>
          </a:bodyPr>
          <a:lstStyle/>
          <a:p>
            <a:r>
              <a:rPr lang="es-CL" sz="1000" dirty="0">
                <a:solidFill>
                  <a:srgbClr val="006CB7"/>
                </a:solidFill>
                <a:effectLst/>
                <a:latin typeface="+mj-lt"/>
                <a:ea typeface="Times New Roman" panose="02020603050405020304" pitchFamily="18" charset="0"/>
                <a:cs typeface="Arial" panose="020B0604020202020204" pitchFamily="34" charset="0"/>
              </a:rPr>
              <a:t>#</a:t>
            </a:r>
            <a:r>
              <a:rPr lang="es-CL" sz="1000" dirty="0" err="1">
                <a:solidFill>
                  <a:srgbClr val="006CB7"/>
                </a:solidFill>
                <a:effectLst/>
                <a:latin typeface="+mj-lt"/>
                <a:ea typeface="Times New Roman" panose="02020603050405020304" pitchFamily="18" charset="0"/>
                <a:cs typeface="Arial" panose="020B0604020202020204" pitchFamily="34" charset="0"/>
              </a:rPr>
              <a:t>Corfo</a:t>
            </a:r>
            <a:r>
              <a:rPr lang="es-CL" sz="1000" b="1" dirty="0" err="1">
                <a:solidFill>
                  <a:srgbClr val="006CB7"/>
                </a:solidFill>
                <a:effectLst/>
                <a:latin typeface="+mj-lt"/>
                <a:ea typeface="Times New Roman" panose="02020603050405020304" pitchFamily="18" charset="0"/>
                <a:cs typeface="Arial" panose="020B0604020202020204" pitchFamily="34" charset="0"/>
              </a:rPr>
              <a:t>EnMovimiento</a:t>
            </a:r>
            <a:endParaRPr lang="es-CL" sz="2800" b="1" dirty="0">
              <a:solidFill>
                <a:srgbClr val="006CB7"/>
              </a:solidFill>
              <a:latin typeface="+mj-lt"/>
            </a:endParaRPr>
          </a:p>
        </p:txBody>
      </p:sp>
      <p:pic>
        <p:nvPicPr>
          <p:cNvPr id="15" name="Picture 2" descr="Image result for logo corf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757" b="60748"/>
          <a:stretch/>
        </p:blipFill>
        <p:spPr bwMode="auto">
          <a:xfrm>
            <a:off x="10319659" y="0"/>
            <a:ext cx="957941" cy="228600"/>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8">
            <a:extLst>
              <a:ext uri="{FF2B5EF4-FFF2-40B4-BE49-F238E27FC236}">
                <a16:creationId xmlns:a16="http://schemas.microsoft.com/office/drawing/2014/main" id="{FE03C60A-8D56-9549-90D1-16E6D6480D74}"/>
              </a:ext>
            </a:extLst>
          </p:cNvPr>
          <p:cNvSpPr txBox="1">
            <a:spLocks/>
          </p:cNvSpPr>
          <p:nvPr/>
        </p:nvSpPr>
        <p:spPr>
          <a:xfrm>
            <a:off x="4787948" y="3236548"/>
            <a:ext cx="5302432" cy="3283463"/>
          </a:xfrm>
          <a:prstGeom prst="rect">
            <a:avLst/>
          </a:prstGeom>
          <a:noFill/>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514350" marR="0" lvl="0" indent="-514350" defTabSz="914400" eaLnBrk="1" fontAlgn="auto" latinLnBrk="0" hangingPunct="1">
              <a:lnSpc>
                <a:spcPct val="100000"/>
              </a:lnSpc>
              <a:spcBef>
                <a:spcPts val="0"/>
              </a:spcBef>
              <a:spcAft>
                <a:spcPts val="0"/>
              </a:spcAft>
              <a:buClrTx/>
              <a:buSzTx/>
              <a:buFont typeface="Wingdings" pitchFamily="2" charset="2"/>
              <a:buChar char="§"/>
              <a:tabLst/>
              <a:defRPr/>
            </a:pPr>
            <a:r>
              <a:rPr kumimoji="0" lang="es-ES" sz="2667" b="0" i="0" u="none" strike="noStrike" kern="0" cap="none" spc="-7" normalizeH="0" baseline="0" noProof="0" dirty="0">
                <a:ln>
                  <a:noFill/>
                </a:ln>
                <a:effectLst/>
                <a:uLnTx/>
                <a:uFillTx/>
                <a:latin typeface="+mj-lt"/>
                <a:ea typeface="+mn-ea"/>
                <a:sym typeface="Arial"/>
                <a:rtl val="0"/>
              </a:rPr>
              <a:t>Índice de Competitividad</a:t>
            </a:r>
          </a:p>
          <a:p>
            <a:pPr marL="514350" marR="0" lvl="0" indent="-514350" defTabSz="914400" eaLnBrk="1" fontAlgn="auto" latinLnBrk="0" hangingPunct="1">
              <a:lnSpc>
                <a:spcPct val="100000"/>
              </a:lnSpc>
              <a:spcBef>
                <a:spcPts val="0"/>
              </a:spcBef>
              <a:spcAft>
                <a:spcPts val="0"/>
              </a:spcAft>
              <a:buClrTx/>
              <a:buSzTx/>
              <a:buFont typeface="Wingdings" pitchFamily="2" charset="2"/>
              <a:buChar char="§"/>
              <a:tabLst/>
              <a:defRPr/>
            </a:pPr>
            <a:r>
              <a:rPr lang="es-ES" sz="2667" kern="0" spc="-7" dirty="0">
                <a:latin typeface="+mj-lt"/>
                <a:sym typeface="Arial"/>
                <a:rtl val="0"/>
              </a:rPr>
              <a:t>Fácil para Hacer Negocios</a:t>
            </a:r>
          </a:p>
          <a:p>
            <a:pPr marL="514350" marR="0" lvl="0" indent="-514350" defTabSz="914400" eaLnBrk="1" fontAlgn="auto" latinLnBrk="0" hangingPunct="1">
              <a:lnSpc>
                <a:spcPct val="100000"/>
              </a:lnSpc>
              <a:spcBef>
                <a:spcPts val="0"/>
              </a:spcBef>
              <a:spcAft>
                <a:spcPts val="0"/>
              </a:spcAft>
              <a:buClrTx/>
              <a:buSzTx/>
              <a:buFont typeface="Wingdings" pitchFamily="2" charset="2"/>
              <a:buChar char="§"/>
              <a:tabLst/>
              <a:defRPr/>
            </a:pPr>
            <a:r>
              <a:rPr kumimoji="0" lang="es-ES_tradnl" sz="2667" b="0" i="0" u="none" strike="noStrike" kern="0" cap="none" spc="-7" normalizeH="0" baseline="0" noProof="0" dirty="0">
                <a:ln>
                  <a:noFill/>
                </a:ln>
                <a:effectLst/>
                <a:uLnTx/>
                <a:uFillTx/>
                <a:latin typeface="+mj-lt"/>
                <a:ea typeface="+mn-ea"/>
                <a:sym typeface="Arial"/>
                <a:rtl val="0"/>
              </a:rPr>
              <a:t>Libertad </a:t>
            </a:r>
            <a:r>
              <a:rPr kumimoji="0" lang="es-ES_tradnl" sz="2667" b="0" i="0" u="none" strike="noStrike" kern="0" cap="none" spc="-7" normalizeH="0" baseline="0" noProof="0" dirty="0" err="1">
                <a:ln>
                  <a:noFill/>
                </a:ln>
                <a:effectLst/>
                <a:uLnTx/>
                <a:uFillTx/>
                <a:latin typeface="+mj-lt"/>
                <a:ea typeface="+mn-ea"/>
                <a:sym typeface="Arial"/>
                <a:rtl val="0"/>
              </a:rPr>
              <a:t>Econ</a:t>
            </a:r>
            <a:r>
              <a:rPr kumimoji="0" lang="es-ES" sz="2667" b="0" i="0" u="none" strike="noStrike" kern="0" cap="none" spc="-7" normalizeH="0" baseline="0" noProof="0" dirty="0" err="1">
                <a:ln>
                  <a:noFill/>
                </a:ln>
                <a:effectLst/>
                <a:uLnTx/>
                <a:uFillTx/>
                <a:latin typeface="+mj-lt"/>
                <a:ea typeface="+mn-ea"/>
                <a:sym typeface="Arial"/>
                <a:rtl val="0"/>
              </a:rPr>
              <a:t>ómica</a:t>
            </a:r>
            <a:endParaRPr kumimoji="0" lang="es-ES" sz="2667" b="0" i="0" u="none" strike="noStrike" kern="0" cap="none" spc="-7" normalizeH="0" baseline="0" noProof="0" dirty="0">
              <a:ln>
                <a:noFill/>
              </a:ln>
              <a:effectLst/>
              <a:uLnTx/>
              <a:uFillTx/>
              <a:latin typeface="+mj-lt"/>
              <a:ea typeface="+mn-ea"/>
              <a:sym typeface="Arial"/>
              <a:rtl val="0"/>
            </a:endParaRPr>
          </a:p>
          <a:p>
            <a:pPr marL="514350" marR="0" lvl="0" indent="-514350" defTabSz="914400" eaLnBrk="1" fontAlgn="auto" latinLnBrk="0" hangingPunct="1">
              <a:lnSpc>
                <a:spcPct val="100000"/>
              </a:lnSpc>
              <a:spcBef>
                <a:spcPts val="0"/>
              </a:spcBef>
              <a:spcAft>
                <a:spcPts val="0"/>
              </a:spcAft>
              <a:buClrTx/>
              <a:buSzTx/>
              <a:buFont typeface="Wingdings" pitchFamily="2" charset="2"/>
              <a:buChar char="§"/>
              <a:tabLst/>
              <a:defRPr/>
            </a:pPr>
            <a:r>
              <a:rPr lang="es-ES" sz="2667" kern="0" spc="-7" dirty="0">
                <a:latin typeface="+mj-lt"/>
                <a:sym typeface="Arial"/>
                <a:rtl val="0"/>
              </a:rPr>
              <a:t>Estabilidad Política</a:t>
            </a:r>
            <a:endParaRPr kumimoji="0" lang="es-ES" sz="2667" b="0" i="0" u="none" strike="noStrike" kern="0" cap="none" spc="-7" normalizeH="0" baseline="0" noProof="0" dirty="0">
              <a:ln>
                <a:noFill/>
              </a:ln>
              <a:effectLst/>
              <a:uLnTx/>
              <a:uFillTx/>
              <a:latin typeface="+mj-lt"/>
              <a:ea typeface="+mn-ea"/>
              <a:sym typeface="Arial"/>
              <a:rtl val="0"/>
            </a:endParaRPr>
          </a:p>
          <a:p>
            <a:pPr marL="514350" marR="0" lvl="0" indent="-514350" defTabSz="914400" eaLnBrk="1" fontAlgn="auto" latinLnBrk="0" hangingPunct="1">
              <a:lnSpc>
                <a:spcPct val="100000"/>
              </a:lnSpc>
              <a:spcBef>
                <a:spcPts val="0"/>
              </a:spcBef>
              <a:spcAft>
                <a:spcPts val="0"/>
              </a:spcAft>
              <a:buClrTx/>
              <a:buSzTx/>
              <a:buFont typeface="Wingdings" pitchFamily="2" charset="2"/>
              <a:buChar char="§"/>
              <a:tabLst/>
              <a:defRPr/>
            </a:pPr>
            <a:r>
              <a:rPr lang="es-ES" sz="2667" kern="0" spc="-7" dirty="0">
                <a:latin typeface="+mj-lt"/>
                <a:sym typeface="Arial"/>
                <a:rtl val="0"/>
              </a:rPr>
              <a:t>Innovación Social</a:t>
            </a:r>
            <a:endParaRPr kumimoji="0" lang="es-ES" sz="2667" b="0" i="0" u="none" strike="noStrike" kern="0" cap="none" spc="-7" normalizeH="0" baseline="0" noProof="0" dirty="0">
              <a:ln>
                <a:noFill/>
              </a:ln>
              <a:effectLst/>
              <a:uLnTx/>
              <a:uFillTx/>
              <a:latin typeface="+mj-lt"/>
              <a:sym typeface="Arial"/>
              <a:rtl val="0"/>
            </a:endParaRPr>
          </a:p>
          <a:p>
            <a:pPr marL="514350" marR="0" lvl="0" indent="-514350" defTabSz="914400" eaLnBrk="1" fontAlgn="auto" latinLnBrk="0" hangingPunct="1">
              <a:lnSpc>
                <a:spcPct val="100000"/>
              </a:lnSpc>
              <a:spcBef>
                <a:spcPts val="0"/>
              </a:spcBef>
              <a:spcAft>
                <a:spcPts val="0"/>
              </a:spcAft>
              <a:buClrTx/>
              <a:buSzTx/>
              <a:buFont typeface="Wingdings" pitchFamily="2" charset="2"/>
              <a:buChar char="§"/>
              <a:tabLst/>
              <a:defRPr/>
            </a:pPr>
            <a:r>
              <a:rPr lang="es-ES" sz="2667" kern="0" spc="-7" dirty="0">
                <a:latin typeface="+mj-lt"/>
                <a:sym typeface="Arial"/>
                <a:rtl val="0"/>
              </a:rPr>
              <a:t>Producto Interno Bruto (PIB) </a:t>
            </a:r>
            <a:r>
              <a:rPr lang="es-ES" sz="2667" kern="0" spc="-7" dirty="0" err="1">
                <a:latin typeface="+mj-lt"/>
                <a:sym typeface="Arial"/>
                <a:rtl val="0"/>
              </a:rPr>
              <a:t>Percápita</a:t>
            </a:r>
            <a:endParaRPr kumimoji="0" lang="es-ES" sz="2667" b="0" i="0" u="none" strike="noStrike" kern="0" cap="none" spc="-7" normalizeH="0" baseline="0" noProof="0" dirty="0">
              <a:ln>
                <a:noFill/>
              </a:ln>
              <a:effectLst/>
              <a:uLnTx/>
              <a:uFillTx/>
              <a:latin typeface="+mj-lt"/>
              <a:sym typeface="Arial"/>
              <a:rtl val="0"/>
            </a:endParaRPr>
          </a:p>
          <a:p>
            <a:pPr marL="514350" marR="0" lvl="0" indent="-514350" defTabSz="914400" eaLnBrk="1" fontAlgn="auto" latinLnBrk="0" hangingPunct="1">
              <a:lnSpc>
                <a:spcPct val="100000"/>
              </a:lnSpc>
              <a:spcBef>
                <a:spcPts val="0"/>
              </a:spcBef>
              <a:spcAft>
                <a:spcPts val="0"/>
              </a:spcAft>
              <a:buClrTx/>
              <a:buSzTx/>
              <a:buFont typeface="Wingdings" pitchFamily="2" charset="2"/>
              <a:buChar char="§"/>
              <a:tabLst/>
              <a:defRPr/>
            </a:pPr>
            <a:endParaRPr kumimoji="0" lang="es-ES_tradnl" sz="2667" b="0" i="0" u="none" strike="noStrike" kern="0" cap="none" spc="-7" normalizeH="0" baseline="0" noProof="0" dirty="0">
              <a:ln>
                <a:noFill/>
              </a:ln>
              <a:effectLst/>
              <a:uLnTx/>
              <a:uFillTx/>
              <a:latin typeface="+mj-lt"/>
              <a:ea typeface="+mn-ea"/>
              <a:sym typeface="Arial"/>
              <a:rtl val="0"/>
            </a:endParaRPr>
          </a:p>
        </p:txBody>
      </p:sp>
      <p:sp>
        <p:nvSpPr>
          <p:cNvPr id="9" name="object 8">
            <a:extLst>
              <a:ext uri="{FF2B5EF4-FFF2-40B4-BE49-F238E27FC236}">
                <a16:creationId xmlns:a16="http://schemas.microsoft.com/office/drawing/2014/main" id="{F1C3B8C1-AAFF-B049-B98B-617ADE524B8C}"/>
              </a:ext>
            </a:extLst>
          </p:cNvPr>
          <p:cNvSpPr txBox="1">
            <a:spLocks/>
          </p:cNvSpPr>
          <p:nvPr/>
        </p:nvSpPr>
        <p:spPr>
          <a:xfrm>
            <a:off x="4296937" y="2471440"/>
            <a:ext cx="3917535" cy="430887"/>
          </a:xfrm>
          <a:prstGeom prst="rect">
            <a:avLst/>
          </a:prstGeom>
          <a:noFill/>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2800" b="1" i="0" u="none" strike="noStrike" kern="0" cap="none" spc="-7" normalizeH="0" baseline="0" noProof="0" dirty="0">
                <a:ln>
                  <a:noFill/>
                </a:ln>
                <a:effectLst/>
                <a:uLnTx/>
                <a:uFillTx/>
                <a:latin typeface="+mj-lt"/>
                <a:ea typeface="+mn-ea"/>
                <a:sym typeface="Arial"/>
                <a:rtl val="0"/>
              </a:rPr>
              <a:t>Nº1 en Latinoam</a:t>
            </a:r>
            <a:r>
              <a:rPr kumimoji="0" lang="es-ES" sz="2800" b="1" i="0" u="none" strike="noStrike" kern="0" cap="none" spc="-7" normalizeH="0" baseline="0" noProof="0" dirty="0" err="1">
                <a:ln>
                  <a:noFill/>
                </a:ln>
                <a:effectLst/>
                <a:uLnTx/>
                <a:uFillTx/>
                <a:latin typeface="+mj-lt"/>
                <a:ea typeface="+mn-ea"/>
                <a:sym typeface="Arial"/>
                <a:rtl val="0"/>
              </a:rPr>
              <a:t>érica</a:t>
            </a:r>
            <a:endParaRPr kumimoji="0" lang="es-CL" sz="2800" b="1" i="0" u="none" strike="noStrike" kern="0" cap="none" spc="-7" normalizeH="0" baseline="0" noProof="0" dirty="0">
              <a:ln>
                <a:noFill/>
              </a:ln>
              <a:effectLst/>
              <a:uLnTx/>
              <a:uFillTx/>
              <a:latin typeface="+mj-lt"/>
              <a:ea typeface="+mn-ea"/>
              <a:sym typeface="Arial"/>
              <a:rtl val="0"/>
            </a:endParaRPr>
          </a:p>
        </p:txBody>
      </p:sp>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l="33067" r="35095"/>
          <a:stretch/>
        </p:blipFill>
        <p:spPr>
          <a:xfrm>
            <a:off x="1926510" y="1270787"/>
            <a:ext cx="1739628" cy="5464102"/>
          </a:xfrm>
          <a:prstGeom prst="rect">
            <a:avLst/>
          </a:prstGeom>
          <a:noFill/>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708" y="2715146"/>
            <a:ext cx="1905000" cy="1905000"/>
          </a:xfrm>
          <a:prstGeom prst="rect">
            <a:avLst/>
          </a:prstGeom>
        </p:spPr>
      </p:pic>
      <p:sp>
        <p:nvSpPr>
          <p:cNvPr id="2" name="Flecha abajo 1"/>
          <p:cNvSpPr/>
          <p:nvPr/>
        </p:nvSpPr>
        <p:spPr>
          <a:xfrm>
            <a:off x="5800341" y="1617804"/>
            <a:ext cx="561474" cy="673769"/>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194416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bject 8"/>
          <p:cNvSpPr txBox="1">
            <a:spLocks/>
          </p:cNvSpPr>
          <p:nvPr/>
        </p:nvSpPr>
        <p:spPr>
          <a:xfrm>
            <a:off x="692150" y="313859"/>
            <a:ext cx="10807700" cy="574453"/>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marR="0" lvl="0" indent="0" defTabSz="914400" eaLnBrk="1" fontAlgn="auto" latinLnBrk="0" hangingPunct="1">
              <a:lnSpc>
                <a:spcPct val="100000"/>
              </a:lnSpc>
              <a:spcBef>
                <a:spcPts val="0"/>
              </a:spcBef>
              <a:spcAft>
                <a:spcPts val="0"/>
              </a:spcAft>
              <a:buClrTx/>
              <a:buSzTx/>
              <a:buFontTx/>
              <a:buNone/>
              <a:tabLst/>
              <a:defRPr/>
            </a:pPr>
            <a:r>
              <a:rPr kumimoji="0" lang="es-ES_tradnl" sz="3733" b="1" i="0" u="none" strike="noStrike" kern="0" cap="none" spc="-7" normalizeH="0" baseline="0" noProof="0" dirty="0">
                <a:ln>
                  <a:noFill/>
                </a:ln>
                <a:solidFill>
                  <a:schemeClr val="tx1">
                    <a:lumMod val="75000"/>
                    <a:lumOff val="25000"/>
                  </a:schemeClr>
                </a:solidFill>
                <a:effectLst/>
                <a:uLnTx/>
                <a:uFillTx/>
                <a:latin typeface="Open Sans"/>
                <a:ea typeface="+mn-ea"/>
                <a:sym typeface="Arial"/>
                <a:rtl val="0"/>
              </a:rPr>
              <a:t>Necesitamos…</a:t>
            </a:r>
          </a:p>
        </p:txBody>
      </p:sp>
      <p:sp>
        <p:nvSpPr>
          <p:cNvPr id="14" name="Rectángulo 13"/>
          <p:cNvSpPr/>
          <p:nvPr/>
        </p:nvSpPr>
        <p:spPr>
          <a:xfrm>
            <a:off x="10624681" y="6424598"/>
            <a:ext cx="1279517" cy="246221"/>
          </a:xfrm>
          <a:prstGeom prst="rect">
            <a:avLst/>
          </a:prstGeom>
        </p:spPr>
        <p:txBody>
          <a:bodyPr wrap="none">
            <a:spAutoFit/>
          </a:bodyPr>
          <a:lstStyle/>
          <a:p>
            <a:r>
              <a:rPr lang="es-CL" sz="1000" dirty="0">
                <a:solidFill>
                  <a:srgbClr val="006CB7"/>
                </a:solidFill>
                <a:effectLst/>
                <a:latin typeface="+mj-lt"/>
                <a:ea typeface="Times New Roman" panose="02020603050405020304" pitchFamily="18" charset="0"/>
                <a:cs typeface="Arial" panose="020B0604020202020204" pitchFamily="34" charset="0"/>
              </a:rPr>
              <a:t>#</a:t>
            </a:r>
            <a:r>
              <a:rPr lang="es-CL" sz="1000" dirty="0" err="1">
                <a:solidFill>
                  <a:srgbClr val="006CB7"/>
                </a:solidFill>
                <a:effectLst/>
                <a:latin typeface="+mj-lt"/>
                <a:ea typeface="Times New Roman" panose="02020603050405020304" pitchFamily="18" charset="0"/>
                <a:cs typeface="Arial" panose="020B0604020202020204" pitchFamily="34" charset="0"/>
              </a:rPr>
              <a:t>Corfo</a:t>
            </a:r>
            <a:r>
              <a:rPr lang="es-CL" sz="1000" b="1" dirty="0" err="1">
                <a:solidFill>
                  <a:srgbClr val="006CB7"/>
                </a:solidFill>
                <a:effectLst/>
                <a:latin typeface="+mj-lt"/>
                <a:ea typeface="Times New Roman" panose="02020603050405020304" pitchFamily="18" charset="0"/>
                <a:cs typeface="Arial" panose="020B0604020202020204" pitchFamily="34" charset="0"/>
              </a:rPr>
              <a:t>EnMovimiento</a:t>
            </a:r>
            <a:endParaRPr lang="es-CL" sz="2800" b="1" dirty="0">
              <a:solidFill>
                <a:srgbClr val="006CB7"/>
              </a:solidFill>
              <a:latin typeface="+mj-lt"/>
            </a:endParaRPr>
          </a:p>
        </p:txBody>
      </p:sp>
      <p:pic>
        <p:nvPicPr>
          <p:cNvPr id="15" name="Picture 2" descr="Image result for logo corf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757" b="60748"/>
          <a:stretch/>
        </p:blipFill>
        <p:spPr bwMode="auto">
          <a:xfrm>
            <a:off x="10319659" y="0"/>
            <a:ext cx="957941" cy="2286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719" y="1686566"/>
            <a:ext cx="1745112" cy="1745112"/>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8367" y="1605417"/>
            <a:ext cx="1907410" cy="1907410"/>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752" y="1795826"/>
            <a:ext cx="1468582" cy="1468582"/>
          </a:xfrm>
          <a:prstGeom prst="rect">
            <a:avLst/>
          </a:prstGeom>
        </p:spPr>
      </p:pic>
      <p:pic>
        <p:nvPicPr>
          <p:cNvPr id="5"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3012" y="1825407"/>
            <a:ext cx="1467429" cy="1467429"/>
          </a:xfrm>
          <a:prstGeom prst="rect">
            <a:avLst/>
          </a:prstGeom>
        </p:spPr>
      </p:pic>
      <p:sp>
        <p:nvSpPr>
          <p:cNvPr id="13" name="object 8">
            <a:extLst>
              <a:ext uri="{FF2B5EF4-FFF2-40B4-BE49-F238E27FC236}">
                <a16:creationId xmlns:a16="http://schemas.microsoft.com/office/drawing/2014/main" id="{675591C4-E2D3-8B44-94D8-947627F52102}"/>
              </a:ext>
            </a:extLst>
          </p:cNvPr>
          <p:cNvSpPr txBox="1">
            <a:spLocks/>
          </p:cNvSpPr>
          <p:nvPr/>
        </p:nvSpPr>
        <p:spPr>
          <a:xfrm>
            <a:off x="57721" y="3472506"/>
            <a:ext cx="2238664" cy="276999"/>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marR="0" lvl="0" indent="0" algn="ctr" defTabSz="914400" eaLnBrk="1" fontAlgn="auto" latinLnBrk="0" hangingPunct="1">
              <a:lnSpc>
                <a:spcPct val="100000"/>
              </a:lnSpc>
              <a:spcBef>
                <a:spcPts val="0"/>
              </a:spcBef>
              <a:spcAft>
                <a:spcPts val="0"/>
              </a:spcAft>
              <a:buClrTx/>
              <a:buSzTx/>
              <a:buFontTx/>
              <a:buNone/>
              <a:tabLst/>
              <a:defRPr/>
            </a:pPr>
            <a:r>
              <a:rPr lang="es-ES" sz="1800" b="1" kern="0" spc="-7" dirty="0">
                <a:solidFill>
                  <a:schemeClr val="tx1">
                    <a:lumMod val="75000"/>
                    <a:lumOff val="25000"/>
                  </a:schemeClr>
                </a:solidFill>
                <a:sym typeface="Arial"/>
                <a:rtl val="0"/>
              </a:rPr>
              <a:t>Mejorar</a:t>
            </a:r>
            <a:endParaRPr kumimoji="0" lang="es-ES_tradnl" sz="1200" b="1" i="0" u="none" strike="noStrike" kern="0" cap="none" spc="-7" normalizeH="0" baseline="0" noProof="0" dirty="0">
              <a:ln>
                <a:noFill/>
              </a:ln>
              <a:solidFill>
                <a:schemeClr val="tx1">
                  <a:lumMod val="75000"/>
                  <a:lumOff val="25000"/>
                </a:schemeClr>
              </a:solidFill>
              <a:effectLst/>
              <a:uLnTx/>
              <a:uFillTx/>
              <a:latin typeface="Open Sans"/>
              <a:ea typeface="+mn-ea"/>
              <a:sym typeface="Arial"/>
              <a:rtl val="0"/>
            </a:endParaRPr>
          </a:p>
        </p:txBody>
      </p:sp>
      <p:sp>
        <p:nvSpPr>
          <p:cNvPr id="17" name="object 8">
            <a:extLst>
              <a:ext uri="{FF2B5EF4-FFF2-40B4-BE49-F238E27FC236}">
                <a16:creationId xmlns:a16="http://schemas.microsoft.com/office/drawing/2014/main" id="{675591C4-E2D3-8B44-94D8-947627F52102}"/>
              </a:ext>
            </a:extLst>
          </p:cNvPr>
          <p:cNvSpPr txBox="1">
            <a:spLocks/>
          </p:cNvSpPr>
          <p:nvPr/>
        </p:nvSpPr>
        <p:spPr>
          <a:xfrm>
            <a:off x="2316943" y="3452983"/>
            <a:ext cx="2238664" cy="276999"/>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marR="0" lvl="0" indent="0" algn="ctr" defTabSz="914400" eaLnBrk="1" fontAlgn="auto" latinLnBrk="0" hangingPunct="1">
              <a:lnSpc>
                <a:spcPct val="100000"/>
              </a:lnSpc>
              <a:spcBef>
                <a:spcPts val="0"/>
              </a:spcBef>
              <a:spcAft>
                <a:spcPts val="0"/>
              </a:spcAft>
              <a:buClrTx/>
              <a:buSzTx/>
              <a:buFontTx/>
              <a:buNone/>
              <a:tabLst/>
              <a:defRPr/>
            </a:pPr>
            <a:r>
              <a:rPr lang="es-ES" sz="1800" b="1" kern="0" spc="-7" dirty="0">
                <a:solidFill>
                  <a:schemeClr val="tx1">
                    <a:lumMod val="75000"/>
                    <a:lumOff val="25000"/>
                  </a:schemeClr>
                </a:solidFill>
                <a:sym typeface="Arial"/>
                <a:rtl val="0"/>
              </a:rPr>
              <a:t>Sofisticar</a:t>
            </a:r>
            <a:endParaRPr kumimoji="0" lang="es-ES_tradnl" sz="1200" b="1" i="0" u="none" strike="noStrike" kern="0" cap="none" spc="-7" normalizeH="0" baseline="0" noProof="0" dirty="0">
              <a:ln>
                <a:noFill/>
              </a:ln>
              <a:solidFill>
                <a:schemeClr val="tx1">
                  <a:lumMod val="75000"/>
                  <a:lumOff val="25000"/>
                </a:schemeClr>
              </a:solidFill>
              <a:effectLst/>
              <a:uLnTx/>
              <a:uFillTx/>
              <a:latin typeface="Open Sans"/>
              <a:ea typeface="+mn-ea"/>
              <a:sym typeface="Arial"/>
              <a:rtl val="0"/>
            </a:endParaRPr>
          </a:p>
        </p:txBody>
      </p:sp>
      <p:sp>
        <p:nvSpPr>
          <p:cNvPr id="18" name="object 8">
            <a:extLst>
              <a:ext uri="{FF2B5EF4-FFF2-40B4-BE49-F238E27FC236}">
                <a16:creationId xmlns:a16="http://schemas.microsoft.com/office/drawing/2014/main" id="{675591C4-E2D3-8B44-94D8-947627F52102}"/>
              </a:ext>
            </a:extLst>
          </p:cNvPr>
          <p:cNvSpPr txBox="1">
            <a:spLocks/>
          </p:cNvSpPr>
          <p:nvPr/>
        </p:nvSpPr>
        <p:spPr>
          <a:xfrm>
            <a:off x="4700857" y="3452982"/>
            <a:ext cx="2238664" cy="276999"/>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marR="0" lvl="0" indent="0" algn="ctr" defTabSz="914400" eaLnBrk="1" fontAlgn="auto" latinLnBrk="0" hangingPunct="1">
              <a:lnSpc>
                <a:spcPct val="100000"/>
              </a:lnSpc>
              <a:spcBef>
                <a:spcPts val="0"/>
              </a:spcBef>
              <a:spcAft>
                <a:spcPts val="0"/>
              </a:spcAft>
              <a:buClrTx/>
              <a:buSzTx/>
              <a:buFontTx/>
              <a:buNone/>
              <a:tabLst/>
              <a:defRPr/>
            </a:pPr>
            <a:r>
              <a:rPr lang="es-ES" sz="1800" b="1" kern="0" spc="-7" dirty="0">
                <a:solidFill>
                  <a:schemeClr val="tx1">
                    <a:lumMod val="75000"/>
                    <a:lumOff val="25000"/>
                  </a:schemeClr>
                </a:solidFill>
                <a:sym typeface="Arial"/>
                <a:rtl val="0"/>
              </a:rPr>
              <a:t>Diversificar</a:t>
            </a:r>
            <a:endParaRPr kumimoji="0" lang="es-ES_tradnl" sz="1200" b="1" i="0" u="none" strike="noStrike" kern="0" cap="none" spc="-7" normalizeH="0" baseline="0" noProof="0" dirty="0">
              <a:ln>
                <a:noFill/>
              </a:ln>
              <a:solidFill>
                <a:schemeClr val="tx1">
                  <a:lumMod val="75000"/>
                  <a:lumOff val="25000"/>
                </a:schemeClr>
              </a:solidFill>
              <a:effectLst/>
              <a:uLnTx/>
              <a:uFillTx/>
              <a:latin typeface="Open Sans"/>
              <a:ea typeface="+mn-ea"/>
              <a:sym typeface="Arial"/>
              <a:rtl val="0"/>
            </a:endParaRPr>
          </a:p>
        </p:txBody>
      </p:sp>
      <p:sp>
        <p:nvSpPr>
          <p:cNvPr id="19" name="object 8">
            <a:extLst>
              <a:ext uri="{FF2B5EF4-FFF2-40B4-BE49-F238E27FC236}">
                <a16:creationId xmlns:a16="http://schemas.microsoft.com/office/drawing/2014/main" id="{675591C4-E2D3-8B44-94D8-947627F52102}"/>
              </a:ext>
            </a:extLst>
          </p:cNvPr>
          <p:cNvSpPr txBox="1">
            <a:spLocks/>
          </p:cNvSpPr>
          <p:nvPr/>
        </p:nvSpPr>
        <p:spPr>
          <a:xfrm>
            <a:off x="7137395" y="3452982"/>
            <a:ext cx="2238664" cy="276999"/>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marR="0" lvl="0" indent="0" algn="ctr" defTabSz="914400" eaLnBrk="1" fontAlgn="auto" latinLnBrk="0" hangingPunct="1">
              <a:lnSpc>
                <a:spcPct val="100000"/>
              </a:lnSpc>
              <a:spcBef>
                <a:spcPts val="0"/>
              </a:spcBef>
              <a:spcAft>
                <a:spcPts val="0"/>
              </a:spcAft>
              <a:buClrTx/>
              <a:buSzTx/>
              <a:buFontTx/>
              <a:buNone/>
              <a:tabLst/>
              <a:defRPr/>
            </a:pPr>
            <a:r>
              <a:rPr lang="es-ES" sz="1800" b="1" kern="0" spc="-7" dirty="0">
                <a:solidFill>
                  <a:schemeClr val="tx1">
                    <a:lumMod val="75000"/>
                    <a:lumOff val="25000"/>
                  </a:schemeClr>
                </a:solidFill>
                <a:sym typeface="Arial"/>
                <a:rtl val="0"/>
              </a:rPr>
              <a:t>Digitalizar</a:t>
            </a:r>
            <a:endParaRPr kumimoji="0" lang="es-ES_tradnl" sz="1200" b="1" i="0" u="none" strike="noStrike" kern="0" cap="none" spc="-7" normalizeH="0" baseline="0" noProof="0" dirty="0">
              <a:ln>
                <a:noFill/>
              </a:ln>
              <a:solidFill>
                <a:schemeClr val="tx1">
                  <a:lumMod val="75000"/>
                  <a:lumOff val="25000"/>
                </a:schemeClr>
              </a:solidFill>
              <a:effectLst/>
              <a:uLnTx/>
              <a:uFillTx/>
              <a:latin typeface="Open Sans"/>
              <a:ea typeface="+mn-ea"/>
              <a:sym typeface="Arial"/>
              <a:rtl val="0"/>
            </a:endParaRPr>
          </a:p>
        </p:txBody>
      </p:sp>
      <p:sp>
        <p:nvSpPr>
          <p:cNvPr id="20" name="object 8">
            <a:extLst>
              <a:ext uri="{FF2B5EF4-FFF2-40B4-BE49-F238E27FC236}">
                <a16:creationId xmlns:a16="http://schemas.microsoft.com/office/drawing/2014/main" id="{675591C4-E2D3-8B44-94D8-947627F52102}"/>
              </a:ext>
            </a:extLst>
          </p:cNvPr>
          <p:cNvSpPr txBox="1">
            <a:spLocks/>
          </p:cNvSpPr>
          <p:nvPr/>
        </p:nvSpPr>
        <p:spPr>
          <a:xfrm>
            <a:off x="9688234" y="3453841"/>
            <a:ext cx="2238664" cy="276999"/>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marR="0" lvl="0" indent="0" algn="ctr" defTabSz="914400" eaLnBrk="1" fontAlgn="auto" latinLnBrk="0" hangingPunct="1">
              <a:lnSpc>
                <a:spcPct val="100000"/>
              </a:lnSpc>
              <a:spcBef>
                <a:spcPts val="0"/>
              </a:spcBef>
              <a:spcAft>
                <a:spcPts val="0"/>
              </a:spcAft>
              <a:buClrTx/>
              <a:buSzTx/>
              <a:buFontTx/>
              <a:buNone/>
              <a:tabLst/>
              <a:defRPr/>
            </a:pPr>
            <a:r>
              <a:rPr lang="es-ES" sz="1800" b="1" kern="0" spc="-7" dirty="0">
                <a:solidFill>
                  <a:schemeClr val="tx1">
                    <a:lumMod val="75000"/>
                    <a:lumOff val="25000"/>
                  </a:schemeClr>
                </a:solidFill>
                <a:sym typeface="Arial"/>
                <a:rtl val="0"/>
              </a:rPr>
              <a:t>Equidad</a:t>
            </a:r>
            <a:endParaRPr kumimoji="0" lang="es-ES_tradnl" sz="1200" b="1" i="0" u="none" strike="noStrike" kern="0" cap="none" spc="-7" normalizeH="0" baseline="0" noProof="0" dirty="0">
              <a:ln>
                <a:noFill/>
              </a:ln>
              <a:solidFill>
                <a:schemeClr val="tx1">
                  <a:lumMod val="75000"/>
                  <a:lumOff val="25000"/>
                </a:schemeClr>
              </a:solidFill>
              <a:effectLst/>
              <a:uLnTx/>
              <a:uFillTx/>
              <a:latin typeface="Open Sans"/>
              <a:ea typeface="+mn-ea"/>
              <a:sym typeface="Arial"/>
              <a:rtl val="0"/>
            </a:endParaRPr>
          </a:p>
        </p:txBody>
      </p:sp>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8145" y="1600169"/>
            <a:ext cx="1859895" cy="1859895"/>
          </a:xfrm>
          <a:prstGeom prst="rect">
            <a:avLst/>
          </a:prstGeom>
        </p:spPr>
      </p:pic>
      <p:pic>
        <p:nvPicPr>
          <p:cNvPr id="21" name="Imagen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0260" y="138091"/>
            <a:ext cx="924516" cy="1257076"/>
          </a:xfrm>
          <a:prstGeom prst="rect">
            <a:avLst/>
          </a:prstGeom>
        </p:spPr>
      </p:pic>
    </p:spTree>
    <p:extLst>
      <p:ext uri="{BB962C8B-B14F-4D97-AF65-F5344CB8AC3E}">
        <p14:creationId xmlns:p14="http://schemas.microsoft.com/office/powerpoint/2010/main" val="10973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9" name="Imagen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
            <a:ext cx="12191999" cy="6857999"/>
          </a:xfrm>
          <a:prstGeom prst="rect">
            <a:avLst/>
          </a:prstGeom>
        </p:spPr>
      </p:pic>
      <p:sp>
        <p:nvSpPr>
          <p:cNvPr id="5" name="Rectángulo 4"/>
          <p:cNvSpPr/>
          <p:nvPr/>
        </p:nvSpPr>
        <p:spPr>
          <a:xfrm>
            <a:off x="362254" y="983530"/>
            <a:ext cx="5590311" cy="584775"/>
          </a:xfrm>
          <a:prstGeom prst="rect">
            <a:avLst/>
          </a:prstGeom>
          <a:noFill/>
        </p:spPr>
        <p:txBody>
          <a:bodyPr wrap="square">
            <a:spAutoFit/>
          </a:bodyPr>
          <a:lstStyle/>
          <a:p>
            <a:r>
              <a:rPr lang="es-ES_tradnl" sz="3200" b="1" dirty="0">
                <a:solidFill>
                  <a:srgbClr val="4B4B4B"/>
                </a:solidFill>
                <a:latin typeface="Calibri Light" panose="020F0302020204030204" pitchFamily="34" charset="0"/>
              </a:rPr>
              <a:t>QUE HACEMOS COMO CORFO?</a:t>
            </a:r>
          </a:p>
        </p:txBody>
      </p:sp>
      <p:sp>
        <p:nvSpPr>
          <p:cNvPr id="2" name="Rectángulo 1"/>
          <p:cNvSpPr/>
          <p:nvPr/>
        </p:nvSpPr>
        <p:spPr>
          <a:xfrm>
            <a:off x="-161365" y="3136611"/>
            <a:ext cx="7449671" cy="2062103"/>
          </a:xfrm>
          <a:prstGeom prst="rect">
            <a:avLst/>
          </a:prstGeom>
        </p:spPr>
        <p:txBody>
          <a:bodyPr wrap="square">
            <a:spAutoFit/>
          </a:bodyPr>
          <a:lstStyle/>
          <a:p>
            <a:pPr lvl="1"/>
            <a:r>
              <a:rPr lang="es-ES_tradnl" sz="3200" b="1" dirty="0">
                <a:solidFill>
                  <a:srgbClr val="4B4B4B"/>
                </a:solidFill>
                <a:latin typeface="Calibri Light" panose="020F0302020204030204" pitchFamily="34" charset="0"/>
              </a:rPr>
              <a:t>Apoyar a través de diversos mecanismos</a:t>
            </a:r>
          </a:p>
          <a:p>
            <a:pPr lvl="1"/>
            <a:endParaRPr lang="es-ES_tradnl" sz="3200" b="1" dirty="0">
              <a:solidFill>
                <a:srgbClr val="4B4B4B"/>
              </a:solidFill>
              <a:latin typeface="Calibri Light" panose="020F0302020204030204" pitchFamily="34" charset="0"/>
            </a:endParaRPr>
          </a:p>
          <a:p>
            <a:pPr lvl="1"/>
            <a:r>
              <a:rPr lang="es-ES_tradnl" sz="3200" b="1" dirty="0">
                <a:solidFill>
                  <a:srgbClr val="4B4B4B"/>
                </a:solidFill>
                <a:latin typeface="Calibri Light" panose="020F0302020204030204" pitchFamily="34" charset="0"/>
              </a:rPr>
              <a:t>Mayor Facilidad de Acceso y</a:t>
            </a:r>
          </a:p>
          <a:p>
            <a:pPr lvl="1"/>
            <a:r>
              <a:rPr lang="es-ES_tradnl" sz="3200" b="1" dirty="0">
                <a:solidFill>
                  <a:srgbClr val="4B4B4B"/>
                </a:solidFill>
                <a:latin typeface="Calibri Light" panose="020F0302020204030204" pitchFamily="34" charset="0"/>
              </a:rPr>
              <a:t>Simplificación de Programas </a:t>
            </a:r>
            <a:r>
              <a:rPr lang="es-ES_tradnl" sz="3200" b="1" dirty="0" err="1">
                <a:solidFill>
                  <a:srgbClr val="4B4B4B"/>
                </a:solidFill>
                <a:latin typeface="Calibri Light" panose="020F0302020204030204" pitchFamily="34" charset="0"/>
              </a:rPr>
              <a:t>Corfo</a:t>
            </a:r>
            <a:endParaRPr lang="es-CL" sz="3200" b="1" dirty="0">
              <a:solidFill>
                <a:srgbClr val="4B4B4B"/>
              </a:solidFill>
              <a:latin typeface="Calibri Light" panose="020F0302020204030204" pitchFamily="34" charset="0"/>
            </a:endParaRPr>
          </a:p>
        </p:txBody>
      </p:sp>
    </p:spTree>
    <p:extLst>
      <p:ext uri="{BB962C8B-B14F-4D97-AF65-F5344CB8AC3E}">
        <p14:creationId xmlns:p14="http://schemas.microsoft.com/office/powerpoint/2010/main" val="136836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5"/>
          <p:cNvPicPr>
            <a:picLocks noChangeAspect="1"/>
          </p:cNvPicPr>
          <p:nvPr/>
        </p:nvPicPr>
        <p:blipFill rotWithShape="1">
          <a:blip r:embed="rId4" cstate="print">
            <a:extLst>
              <a:ext uri="{28A0092B-C50C-407E-A947-70E740481C1C}">
                <a14:useLocalDpi xmlns:a14="http://schemas.microsoft.com/office/drawing/2010/main" val="0"/>
              </a:ext>
            </a:extLst>
          </a:blip>
          <a:srcRect l="31829" t="930" r="25585" b="-930"/>
          <a:stretch/>
        </p:blipFill>
        <p:spPr>
          <a:xfrm>
            <a:off x="6565987" y="0"/>
            <a:ext cx="5766479" cy="7010400"/>
          </a:xfrm>
          <a:prstGeom prst="rect">
            <a:avLst/>
          </a:prstGeom>
        </p:spPr>
      </p:pic>
      <p:sp>
        <p:nvSpPr>
          <p:cNvPr id="14" name="Rectángulo 13"/>
          <p:cNvSpPr/>
          <p:nvPr/>
        </p:nvSpPr>
        <p:spPr>
          <a:xfrm>
            <a:off x="10624682" y="6424599"/>
            <a:ext cx="1279517" cy="246221"/>
          </a:xfrm>
          <a:prstGeom prst="rect">
            <a:avLst/>
          </a:prstGeom>
        </p:spPr>
        <p:txBody>
          <a:bodyPr wrap="none">
            <a:spAutoFit/>
          </a:bodyPr>
          <a:lstStyle/>
          <a:p>
            <a:pPr defTabSz="914377">
              <a:defRPr/>
            </a:pPr>
            <a:r>
              <a:rPr lang="es-CL" sz="1000" dirty="0">
                <a:solidFill>
                  <a:schemeClr val="bg1"/>
                </a:solidFill>
                <a:latin typeface="Calibri Light" panose="020F0302020204030204"/>
                <a:ea typeface="Times New Roman" panose="02020603050405020304" pitchFamily="18" charset="0"/>
                <a:cs typeface="Arial" panose="020B0604020202020204" pitchFamily="34" charset="0"/>
              </a:rPr>
              <a:t>#</a:t>
            </a:r>
            <a:r>
              <a:rPr lang="es-CL" sz="1000" dirty="0" err="1">
                <a:solidFill>
                  <a:schemeClr val="bg1"/>
                </a:solidFill>
                <a:latin typeface="Calibri Light" panose="020F0302020204030204"/>
                <a:ea typeface="Times New Roman" panose="02020603050405020304" pitchFamily="18" charset="0"/>
                <a:cs typeface="Arial" panose="020B0604020202020204" pitchFamily="34" charset="0"/>
              </a:rPr>
              <a:t>Corfo</a:t>
            </a:r>
            <a:r>
              <a:rPr lang="es-CL" sz="1000" b="1" dirty="0" err="1">
                <a:solidFill>
                  <a:schemeClr val="bg1"/>
                </a:solidFill>
                <a:latin typeface="Calibri Light" panose="020F0302020204030204"/>
                <a:ea typeface="Times New Roman" panose="02020603050405020304" pitchFamily="18" charset="0"/>
                <a:cs typeface="Arial" panose="020B0604020202020204" pitchFamily="34" charset="0"/>
              </a:rPr>
              <a:t>EnMovimiento</a:t>
            </a:r>
            <a:endParaRPr lang="es-CL" sz="2800" b="1" dirty="0">
              <a:solidFill>
                <a:schemeClr val="bg1"/>
              </a:solidFill>
              <a:latin typeface="Calibri Light" panose="020F0302020204030204"/>
            </a:endParaRPr>
          </a:p>
        </p:txBody>
      </p:sp>
      <p:sp>
        <p:nvSpPr>
          <p:cNvPr id="69" name="Shape 165"/>
          <p:cNvSpPr txBox="1">
            <a:spLocks/>
          </p:cNvSpPr>
          <p:nvPr/>
        </p:nvSpPr>
        <p:spPr>
          <a:xfrm>
            <a:off x="3806098" y="5785696"/>
            <a:ext cx="2170488"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err="1">
                <a:solidFill>
                  <a:prstClr val="black">
                    <a:lumMod val="65000"/>
                    <a:lumOff val="35000"/>
                  </a:prstClr>
                </a:solidFill>
                <a:latin typeface="Open Sans" charset="0"/>
                <a:ea typeface="Open Sans" charset="0"/>
                <a:cs typeface="Open Sans" charset="0"/>
                <a:sym typeface="Roboto Slab"/>
                <a:rtl val="0"/>
              </a:rPr>
              <a:t>Medios</a:t>
            </a:r>
            <a:r>
              <a:rPr lang="en-US" sz="1333" kern="0" dirty="0">
                <a:solidFill>
                  <a:prstClr val="black">
                    <a:lumMod val="65000"/>
                    <a:lumOff val="35000"/>
                  </a:prstClr>
                </a:solidFill>
                <a:latin typeface="Open Sans" charset="0"/>
                <a:ea typeface="Open Sans" charset="0"/>
                <a:cs typeface="Open Sans" charset="0"/>
                <a:sym typeface="Roboto Slab"/>
                <a:rtl val="0"/>
              </a:rPr>
              <a:t> de </a:t>
            </a:r>
            <a:r>
              <a:rPr lang="en-US" sz="1333" kern="0" dirty="0" err="1">
                <a:solidFill>
                  <a:prstClr val="black">
                    <a:lumMod val="65000"/>
                    <a:lumOff val="35000"/>
                  </a:prstClr>
                </a:solidFill>
                <a:latin typeface="Open Sans" charset="0"/>
                <a:ea typeface="Open Sans" charset="0"/>
                <a:cs typeface="Open Sans" charset="0"/>
                <a:sym typeface="Roboto Slab"/>
                <a:rtl val="0"/>
              </a:rPr>
              <a:t>Comunicaci</a:t>
            </a:r>
            <a:r>
              <a:rPr lang="es-ES" sz="1333" kern="0" dirty="0" err="1">
                <a:solidFill>
                  <a:prstClr val="black">
                    <a:lumMod val="65000"/>
                    <a:lumOff val="35000"/>
                  </a:prstClr>
                </a:solidFill>
                <a:latin typeface="Open Sans" charset="0"/>
                <a:ea typeface="Open Sans" charset="0"/>
                <a:cs typeface="Open Sans" charset="0"/>
                <a:sym typeface="Roboto Slab"/>
                <a:rtl val="0"/>
              </a:rPr>
              <a:t>ón</a:t>
            </a:r>
            <a:endParaRPr lang="en-US" sz="1333" kern="0" dirty="0">
              <a:solidFill>
                <a:prstClr val="black">
                  <a:lumMod val="65000"/>
                  <a:lumOff val="35000"/>
                </a:prstClr>
              </a:solidFill>
              <a:latin typeface="Open Sans" charset="0"/>
              <a:ea typeface="Open Sans" charset="0"/>
              <a:cs typeface="Open Sans" charset="0"/>
              <a:sym typeface="Roboto Slab"/>
              <a:rtl val="0"/>
            </a:endParaRPr>
          </a:p>
        </p:txBody>
      </p:sp>
      <p:sp>
        <p:nvSpPr>
          <p:cNvPr id="71" name="Shape 165"/>
          <p:cNvSpPr txBox="1">
            <a:spLocks/>
          </p:cNvSpPr>
          <p:nvPr/>
        </p:nvSpPr>
        <p:spPr>
          <a:xfrm>
            <a:off x="3628109" y="1920326"/>
            <a:ext cx="2440241"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err="1">
                <a:solidFill>
                  <a:prstClr val="black">
                    <a:lumMod val="65000"/>
                    <a:lumOff val="35000"/>
                  </a:prstClr>
                </a:solidFill>
                <a:latin typeface="Open Sans" charset="0"/>
                <a:ea typeface="Open Sans" charset="0"/>
                <a:cs typeface="Open Sans" charset="0"/>
                <a:sym typeface="Roboto Slab"/>
                <a:rtl val="0"/>
              </a:rPr>
              <a:t>Gobierno</a:t>
            </a:r>
            <a:endParaRPr lang="en-US" sz="1333" kern="0" dirty="0">
              <a:solidFill>
                <a:prstClr val="black">
                  <a:lumMod val="65000"/>
                  <a:lumOff val="35000"/>
                </a:prstClr>
              </a:solidFill>
              <a:latin typeface="Open Sans" charset="0"/>
              <a:ea typeface="Open Sans" charset="0"/>
              <a:cs typeface="Open Sans" charset="0"/>
              <a:sym typeface="Roboto Slab"/>
              <a:rtl val="0"/>
            </a:endParaRPr>
          </a:p>
        </p:txBody>
      </p:sp>
      <p:sp>
        <p:nvSpPr>
          <p:cNvPr id="79" name="object 8"/>
          <p:cNvSpPr txBox="1">
            <a:spLocks/>
          </p:cNvSpPr>
          <p:nvPr/>
        </p:nvSpPr>
        <p:spPr>
          <a:xfrm>
            <a:off x="6333757" y="4921458"/>
            <a:ext cx="5737353" cy="1354217"/>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algn="r" defTabSz="914377">
              <a:defRPr/>
            </a:pPr>
            <a:r>
              <a:rPr lang="es-ES_tradnl" sz="4400" b="1" kern="0" spc="-7" dirty="0">
                <a:solidFill>
                  <a:prstClr val="white"/>
                </a:solidFill>
                <a:latin typeface="+mn-lt"/>
                <a:sym typeface="Arial"/>
                <a:rtl val="0"/>
              </a:rPr>
              <a:t>Colaboración</a:t>
            </a:r>
            <a:endParaRPr lang="es-ES" sz="4400" b="1" kern="0" spc="-7" dirty="0">
              <a:solidFill>
                <a:prstClr val="white"/>
              </a:solidFill>
              <a:latin typeface="+mn-lt"/>
              <a:sym typeface="Arial"/>
              <a:rtl val="0"/>
            </a:endParaRPr>
          </a:p>
          <a:p>
            <a:pPr marL="16910" algn="r" defTabSz="914377">
              <a:defRPr/>
            </a:pPr>
            <a:r>
              <a:rPr lang="es-ES" sz="4400" b="1" kern="0" spc="-7" dirty="0">
                <a:solidFill>
                  <a:prstClr val="white"/>
                </a:solidFill>
                <a:latin typeface="+mn-lt"/>
                <a:sym typeface="Arial"/>
                <a:rtl val="0"/>
              </a:rPr>
              <a:t>como factor clave</a:t>
            </a:r>
            <a:endParaRPr lang="es-ES_tradnl" sz="4400" b="1" kern="0" spc="-7" dirty="0">
              <a:solidFill>
                <a:prstClr val="white"/>
              </a:solidFill>
              <a:latin typeface="+mn-lt"/>
              <a:sym typeface="Arial"/>
              <a:rtl val="0"/>
            </a:endParaRPr>
          </a:p>
        </p:txBody>
      </p:sp>
      <p:grpSp>
        <p:nvGrpSpPr>
          <p:cNvPr id="4" name="Grupo 3"/>
          <p:cNvGrpSpPr/>
          <p:nvPr/>
        </p:nvGrpSpPr>
        <p:grpSpPr>
          <a:xfrm>
            <a:off x="-151101" y="714152"/>
            <a:ext cx="5875297" cy="5482147"/>
            <a:chOff x="-151101" y="714152"/>
            <a:chExt cx="5875297" cy="5482147"/>
          </a:xfrm>
        </p:grpSpPr>
        <p:sp>
          <p:nvSpPr>
            <p:cNvPr id="68" name="Shape 165"/>
            <p:cNvSpPr txBox="1">
              <a:spLocks/>
            </p:cNvSpPr>
            <p:nvPr/>
          </p:nvSpPr>
          <p:spPr>
            <a:xfrm>
              <a:off x="-86575" y="5706320"/>
              <a:ext cx="2440241"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err="1">
                  <a:solidFill>
                    <a:prstClr val="black">
                      <a:lumMod val="65000"/>
                      <a:lumOff val="35000"/>
                    </a:prstClr>
                  </a:solidFill>
                  <a:latin typeface="Open Sans" charset="0"/>
                  <a:ea typeface="Open Sans" charset="0"/>
                  <a:cs typeface="Open Sans" charset="0"/>
                  <a:sym typeface="Roboto Slab"/>
                  <a:rtl val="0"/>
                </a:rPr>
                <a:t>Inversionistas</a:t>
              </a:r>
              <a:endParaRPr lang="en-US" sz="1333" kern="0" dirty="0">
                <a:solidFill>
                  <a:prstClr val="black">
                    <a:lumMod val="65000"/>
                    <a:lumOff val="35000"/>
                  </a:prstClr>
                </a:solidFill>
                <a:latin typeface="Open Sans" charset="0"/>
                <a:ea typeface="Open Sans" charset="0"/>
                <a:cs typeface="Open Sans" charset="0"/>
                <a:sym typeface="Roboto Slab"/>
                <a:rtl val="0"/>
              </a:endParaRPr>
            </a:p>
          </p:txBody>
        </p:sp>
        <p:sp>
          <p:nvSpPr>
            <p:cNvPr id="70" name="Shape 165"/>
            <p:cNvSpPr txBox="1">
              <a:spLocks/>
            </p:cNvSpPr>
            <p:nvPr/>
          </p:nvSpPr>
          <p:spPr>
            <a:xfrm>
              <a:off x="1799557" y="5688061"/>
              <a:ext cx="2440241"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err="1">
                  <a:solidFill>
                    <a:prstClr val="black">
                      <a:lumMod val="65000"/>
                      <a:lumOff val="35000"/>
                    </a:prstClr>
                  </a:solidFill>
                  <a:latin typeface="Open Sans" charset="0"/>
                  <a:ea typeface="Open Sans" charset="0"/>
                  <a:cs typeface="Open Sans" charset="0"/>
                  <a:sym typeface="Roboto Slab"/>
                  <a:rtl val="0"/>
                </a:rPr>
                <a:t>Universidades</a:t>
              </a:r>
              <a:endParaRPr lang="en-US" sz="1333" kern="0" dirty="0">
                <a:solidFill>
                  <a:prstClr val="black">
                    <a:lumMod val="65000"/>
                    <a:lumOff val="35000"/>
                  </a:prstClr>
                </a:solidFill>
                <a:latin typeface="Open Sans" charset="0"/>
                <a:ea typeface="Open Sans" charset="0"/>
                <a:cs typeface="Open Sans" charset="0"/>
                <a:sym typeface="Roboto Slab"/>
                <a:rtl val="0"/>
              </a:endParaRPr>
            </a:p>
          </p:txBody>
        </p:sp>
        <p:sp>
          <p:nvSpPr>
            <p:cNvPr id="76" name="Shape 165"/>
            <p:cNvSpPr txBox="1">
              <a:spLocks/>
            </p:cNvSpPr>
            <p:nvPr/>
          </p:nvSpPr>
          <p:spPr>
            <a:xfrm>
              <a:off x="1751434" y="3751567"/>
              <a:ext cx="2440241"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err="1">
                  <a:solidFill>
                    <a:prstClr val="black">
                      <a:lumMod val="65000"/>
                      <a:lumOff val="35000"/>
                    </a:prstClr>
                  </a:solidFill>
                  <a:latin typeface="Open Sans" charset="0"/>
                  <a:ea typeface="Open Sans" charset="0"/>
                  <a:cs typeface="Open Sans" charset="0"/>
                  <a:sym typeface="Roboto Slab"/>
                  <a:rtl val="0"/>
                </a:rPr>
                <a:t>Mentores</a:t>
              </a:r>
              <a:endParaRPr lang="en-US" sz="1333" kern="0" dirty="0">
                <a:solidFill>
                  <a:prstClr val="black">
                    <a:lumMod val="65000"/>
                    <a:lumOff val="35000"/>
                  </a:prstClr>
                </a:solidFill>
                <a:latin typeface="Open Sans" charset="0"/>
                <a:ea typeface="Open Sans" charset="0"/>
                <a:cs typeface="Open Sans" charset="0"/>
                <a:sym typeface="Roboto Slab"/>
                <a:rtl val="0"/>
              </a:endParaRPr>
            </a:p>
          </p:txBody>
        </p:sp>
        <p:sp>
          <p:nvSpPr>
            <p:cNvPr id="77" name="Shape 165"/>
            <p:cNvSpPr txBox="1">
              <a:spLocks/>
            </p:cNvSpPr>
            <p:nvPr/>
          </p:nvSpPr>
          <p:spPr>
            <a:xfrm>
              <a:off x="4198195" y="3776037"/>
              <a:ext cx="1526001"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err="1">
                  <a:solidFill>
                    <a:prstClr val="black">
                      <a:lumMod val="65000"/>
                      <a:lumOff val="35000"/>
                    </a:prstClr>
                  </a:solidFill>
                  <a:latin typeface="Open Sans" charset="0"/>
                  <a:ea typeface="Open Sans" charset="0"/>
                  <a:cs typeface="Open Sans" charset="0"/>
                  <a:sym typeface="Roboto Slab"/>
                  <a:rtl val="0"/>
                </a:rPr>
                <a:t>Servicios</a:t>
              </a:r>
              <a:r>
                <a:rPr lang="en-US" sz="1333" kern="0" dirty="0">
                  <a:solidFill>
                    <a:prstClr val="black">
                      <a:lumMod val="65000"/>
                      <a:lumOff val="35000"/>
                    </a:prstClr>
                  </a:solidFill>
                  <a:latin typeface="Open Sans" charset="0"/>
                  <a:ea typeface="Open Sans" charset="0"/>
                  <a:cs typeface="Open Sans" charset="0"/>
                  <a:sym typeface="Roboto Slab"/>
                  <a:rtl val="0"/>
                </a:rPr>
                <a:t> de </a:t>
              </a:r>
              <a:r>
                <a:rPr lang="en-US" sz="1333" kern="0" dirty="0" err="1">
                  <a:solidFill>
                    <a:prstClr val="black">
                      <a:lumMod val="65000"/>
                      <a:lumOff val="35000"/>
                    </a:prstClr>
                  </a:solidFill>
                  <a:latin typeface="Open Sans" charset="0"/>
                  <a:ea typeface="Open Sans" charset="0"/>
                  <a:cs typeface="Open Sans" charset="0"/>
                  <a:sym typeface="Roboto Slab"/>
                  <a:rtl val="0"/>
                </a:rPr>
                <a:t>Soporte</a:t>
              </a:r>
              <a:endParaRPr lang="en-US" sz="1333" kern="0" dirty="0">
                <a:solidFill>
                  <a:prstClr val="black">
                    <a:lumMod val="65000"/>
                    <a:lumOff val="35000"/>
                  </a:prstClr>
                </a:solidFill>
                <a:latin typeface="Open Sans" charset="0"/>
                <a:ea typeface="Open Sans" charset="0"/>
                <a:cs typeface="Open Sans" charset="0"/>
                <a:sym typeface="Roboto Slab"/>
                <a:rtl val="0"/>
              </a:endParaRPr>
            </a:p>
          </p:txBody>
        </p:sp>
        <p:pic>
          <p:nvPicPr>
            <p:cNvPr id="82" name="Picture 81">
              <a:extLst>
                <a:ext uri="{FF2B5EF4-FFF2-40B4-BE49-F238E27FC236}">
                  <a16:creationId xmlns:a16="http://schemas.microsoft.com/office/drawing/2014/main" id="{B6B98BF3-8530-0C4A-9B1D-FBE6A688BDE7}"/>
                </a:ext>
              </a:extLst>
            </p:cNvPr>
            <p:cNvPicPr>
              <a:picLocks noChangeAspect="1"/>
            </p:cNvPicPr>
            <p:nvPr/>
          </p:nvPicPr>
          <p:blipFill>
            <a:blip r:embed="rId5"/>
            <a:stretch>
              <a:fillRect/>
            </a:stretch>
          </p:blipFill>
          <p:spPr>
            <a:xfrm>
              <a:off x="2419815" y="4547179"/>
              <a:ext cx="1245817" cy="1245817"/>
            </a:xfrm>
            <a:prstGeom prst="rect">
              <a:avLst/>
            </a:prstGeom>
          </p:spPr>
        </p:pic>
        <p:pic>
          <p:nvPicPr>
            <p:cNvPr id="84" name="Picture 83">
              <a:extLst>
                <a:ext uri="{FF2B5EF4-FFF2-40B4-BE49-F238E27FC236}">
                  <a16:creationId xmlns:a16="http://schemas.microsoft.com/office/drawing/2014/main" id="{688DF357-89AE-4240-A76F-5F45BFD43BCA}"/>
                </a:ext>
              </a:extLst>
            </p:cNvPr>
            <p:cNvPicPr>
              <a:picLocks noChangeAspect="1"/>
            </p:cNvPicPr>
            <p:nvPr/>
          </p:nvPicPr>
          <p:blipFill>
            <a:blip r:embed="rId6"/>
            <a:stretch>
              <a:fillRect/>
            </a:stretch>
          </p:blipFill>
          <p:spPr>
            <a:xfrm>
              <a:off x="4253403" y="794384"/>
              <a:ext cx="1199477" cy="1199477"/>
            </a:xfrm>
            <a:prstGeom prst="rect">
              <a:avLst/>
            </a:prstGeom>
          </p:spPr>
        </p:pic>
        <p:sp>
          <p:nvSpPr>
            <p:cNvPr id="67" name="Shape 165"/>
            <p:cNvSpPr txBox="1">
              <a:spLocks/>
            </p:cNvSpPr>
            <p:nvPr/>
          </p:nvSpPr>
          <p:spPr>
            <a:xfrm>
              <a:off x="-151100" y="1909951"/>
              <a:ext cx="2440241"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err="1">
                  <a:solidFill>
                    <a:prstClr val="black">
                      <a:lumMod val="65000"/>
                      <a:lumOff val="35000"/>
                    </a:prstClr>
                  </a:solidFill>
                  <a:latin typeface="Open Sans" charset="0"/>
                  <a:ea typeface="Open Sans" charset="0"/>
                  <a:cs typeface="Open Sans" charset="0"/>
                  <a:sym typeface="Roboto Slab"/>
                  <a:rtl val="0"/>
                </a:rPr>
                <a:t>Emprendedores</a:t>
              </a:r>
              <a:endParaRPr lang="en-US" sz="1333" kern="0" dirty="0">
                <a:solidFill>
                  <a:prstClr val="black">
                    <a:lumMod val="65000"/>
                    <a:lumOff val="35000"/>
                  </a:prstClr>
                </a:solidFill>
                <a:latin typeface="Open Sans" charset="0"/>
                <a:ea typeface="Open Sans" charset="0"/>
                <a:cs typeface="Open Sans" charset="0"/>
                <a:sym typeface="Roboto Slab"/>
                <a:rtl val="0"/>
              </a:endParaRPr>
            </a:p>
          </p:txBody>
        </p:sp>
        <p:sp>
          <p:nvSpPr>
            <p:cNvPr id="73" name="Shape 165"/>
            <p:cNvSpPr txBox="1">
              <a:spLocks/>
            </p:cNvSpPr>
            <p:nvPr/>
          </p:nvSpPr>
          <p:spPr>
            <a:xfrm>
              <a:off x="-151101" y="3816750"/>
              <a:ext cx="2440241"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a:solidFill>
                    <a:prstClr val="black">
                      <a:lumMod val="65000"/>
                      <a:lumOff val="35000"/>
                    </a:prstClr>
                  </a:solidFill>
                  <a:latin typeface="Open Sans" charset="0"/>
                  <a:ea typeface="Open Sans" charset="0"/>
                  <a:cs typeface="Open Sans" charset="0"/>
                  <a:sym typeface="Roboto Slab"/>
                  <a:rtl val="0"/>
                </a:rPr>
                <a:t>Co-works</a:t>
              </a:r>
            </a:p>
          </p:txBody>
        </p:sp>
        <p:sp>
          <p:nvSpPr>
            <p:cNvPr id="74" name="Shape 165"/>
            <p:cNvSpPr txBox="1">
              <a:spLocks/>
            </p:cNvSpPr>
            <p:nvPr/>
          </p:nvSpPr>
          <p:spPr>
            <a:xfrm>
              <a:off x="1751728" y="1916051"/>
              <a:ext cx="2440241" cy="489979"/>
            </a:xfrm>
            <a:prstGeom prst="rect">
              <a:avLst/>
            </a:prstGeom>
          </p:spPr>
          <p:txBody>
            <a:bodyPr lIns="91425" tIns="91425" rIns="91425" bIns="91425" anchor="b" anchorCtr="0">
              <a:noAutofit/>
            </a:bodyPr>
            <a:lstStyle>
              <a:defPPr marR="0" algn="l" rtl="0">
                <a:lnSpc>
                  <a:spcPct val="100000"/>
                </a:lnSpc>
                <a:spcBef>
                  <a:spcPts val="0"/>
                </a:spcBef>
                <a:spcAft>
                  <a:spcPts val="0"/>
                </a:spcAft>
                <a:defRPr/>
              </a:defPPr>
              <a:lvl1pPr algn="ctr">
                <a:defRPr sz="1600" b="1">
                  <a:solidFill>
                    <a:srgbClr val="34A1D6"/>
                  </a:solidFill>
                  <a:latin typeface="Roboto Slab"/>
                  <a:ea typeface="Roboto Slab"/>
                  <a:cs typeface="Roboto Slab"/>
                </a:defRPr>
              </a:lvl1pPr>
            </a:lstStyle>
            <a:p>
              <a:pPr defTabSz="914377">
                <a:defRPr/>
              </a:pPr>
              <a:r>
                <a:rPr lang="en-US" sz="1333" kern="0" dirty="0" err="1">
                  <a:solidFill>
                    <a:prstClr val="black">
                      <a:lumMod val="65000"/>
                      <a:lumOff val="35000"/>
                    </a:prstClr>
                  </a:solidFill>
                  <a:latin typeface="Open Sans" charset="0"/>
                  <a:ea typeface="Open Sans" charset="0"/>
                  <a:cs typeface="Open Sans" charset="0"/>
                  <a:sym typeface="Roboto Slab"/>
                  <a:rtl val="0"/>
                </a:rPr>
                <a:t>Empresas</a:t>
              </a:r>
              <a:endParaRPr lang="en-US" sz="1333" kern="0" dirty="0">
                <a:solidFill>
                  <a:prstClr val="black">
                    <a:lumMod val="65000"/>
                    <a:lumOff val="35000"/>
                  </a:prstClr>
                </a:solidFill>
                <a:latin typeface="Open Sans" charset="0"/>
                <a:ea typeface="Open Sans" charset="0"/>
                <a:cs typeface="Open Sans" charset="0"/>
                <a:sym typeface="Roboto Slab"/>
                <a:rtl val="0"/>
              </a:endParaRPr>
            </a:p>
          </p:txBody>
        </p:sp>
        <p:pic>
          <p:nvPicPr>
            <p:cNvPr id="3" name="Picture 2">
              <a:extLst>
                <a:ext uri="{FF2B5EF4-FFF2-40B4-BE49-F238E27FC236}">
                  <a16:creationId xmlns:a16="http://schemas.microsoft.com/office/drawing/2014/main" id="{C44AFB64-A830-6445-9701-F66A1DF635C3}"/>
                </a:ext>
              </a:extLst>
            </p:cNvPr>
            <p:cNvPicPr>
              <a:picLocks noChangeAspect="1"/>
            </p:cNvPicPr>
            <p:nvPr/>
          </p:nvPicPr>
          <p:blipFill>
            <a:blip r:embed="rId7"/>
            <a:stretch>
              <a:fillRect/>
            </a:stretch>
          </p:blipFill>
          <p:spPr>
            <a:xfrm>
              <a:off x="578015" y="903380"/>
              <a:ext cx="1052483" cy="1052483"/>
            </a:xfrm>
            <a:prstGeom prst="rect">
              <a:avLst/>
            </a:prstGeom>
            <a:ln>
              <a:noFill/>
            </a:ln>
          </p:spPr>
        </p:pic>
        <p:pic>
          <p:nvPicPr>
            <p:cNvPr id="80" name="Picture 79">
              <a:extLst>
                <a:ext uri="{FF2B5EF4-FFF2-40B4-BE49-F238E27FC236}">
                  <a16:creationId xmlns:a16="http://schemas.microsoft.com/office/drawing/2014/main" id="{D3E0F646-140A-4644-B111-FA680701CA12}"/>
                </a:ext>
              </a:extLst>
            </p:cNvPr>
            <p:cNvPicPr>
              <a:picLocks noChangeAspect="1"/>
            </p:cNvPicPr>
            <p:nvPr/>
          </p:nvPicPr>
          <p:blipFill>
            <a:blip r:embed="rId8"/>
            <a:stretch>
              <a:fillRect/>
            </a:stretch>
          </p:blipFill>
          <p:spPr>
            <a:xfrm>
              <a:off x="528905" y="4612688"/>
              <a:ext cx="1130186" cy="1130186"/>
            </a:xfrm>
            <a:prstGeom prst="rect">
              <a:avLst/>
            </a:prstGeom>
          </p:spPr>
        </p:pic>
        <p:pic>
          <p:nvPicPr>
            <p:cNvPr id="86" name="Picture 85">
              <a:extLst>
                <a:ext uri="{FF2B5EF4-FFF2-40B4-BE49-F238E27FC236}">
                  <a16:creationId xmlns:a16="http://schemas.microsoft.com/office/drawing/2014/main" id="{9E55E307-C11C-3A48-85FB-DE800809E917}"/>
                </a:ext>
              </a:extLst>
            </p:cNvPr>
            <p:cNvPicPr>
              <a:picLocks noChangeAspect="1"/>
            </p:cNvPicPr>
            <p:nvPr/>
          </p:nvPicPr>
          <p:blipFill>
            <a:blip r:embed="rId9"/>
            <a:stretch>
              <a:fillRect/>
            </a:stretch>
          </p:blipFill>
          <p:spPr>
            <a:xfrm>
              <a:off x="465208" y="2555484"/>
              <a:ext cx="1210285" cy="1210285"/>
            </a:xfrm>
            <a:prstGeom prst="rect">
              <a:avLst/>
            </a:prstGeom>
          </p:spPr>
        </p:pic>
        <p:pic>
          <p:nvPicPr>
            <p:cNvPr id="88" name="Picture 87">
              <a:extLst>
                <a:ext uri="{FF2B5EF4-FFF2-40B4-BE49-F238E27FC236}">
                  <a16:creationId xmlns:a16="http://schemas.microsoft.com/office/drawing/2014/main" id="{EA7F5DB2-1BB9-8847-855B-7D28F22679E8}"/>
                </a:ext>
              </a:extLst>
            </p:cNvPr>
            <p:cNvPicPr>
              <a:picLocks noChangeAspect="1"/>
            </p:cNvPicPr>
            <p:nvPr/>
          </p:nvPicPr>
          <p:blipFill>
            <a:blip r:embed="rId10"/>
            <a:stretch>
              <a:fillRect/>
            </a:stretch>
          </p:blipFill>
          <p:spPr>
            <a:xfrm>
              <a:off x="2334788" y="714152"/>
              <a:ext cx="1241711" cy="1241711"/>
            </a:xfrm>
            <a:prstGeom prst="rect">
              <a:avLst/>
            </a:prstGeom>
          </p:spPr>
        </p:pic>
        <p:pic>
          <p:nvPicPr>
            <p:cNvPr id="90" name="Picture 89">
              <a:extLst>
                <a:ext uri="{FF2B5EF4-FFF2-40B4-BE49-F238E27FC236}">
                  <a16:creationId xmlns:a16="http://schemas.microsoft.com/office/drawing/2014/main" id="{08F38943-9735-1442-96BE-066BF17B6E5E}"/>
                </a:ext>
              </a:extLst>
            </p:cNvPr>
            <p:cNvPicPr>
              <a:picLocks noChangeAspect="1"/>
            </p:cNvPicPr>
            <p:nvPr/>
          </p:nvPicPr>
          <p:blipFill>
            <a:blip r:embed="rId11"/>
            <a:stretch>
              <a:fillRect/>
            </a:stretch>
          </p:blipFill>
          <p:spPr>
            <a:xfrm>
              <a:off x="2276743" y="2499208"/>
              <a:ext cx="1409966" cy="1409966"/>
            </a:xfrm>
            <a:prstGeom prst="rect">
              <a:avLst/>
            </a:prstGeom>
            <a:noFill/>
          </p:spPr>
        </p:pic>
        <p:pic>
          <p:nvPicPr>
            <p:cNvPr id="92" name="Picture 91">
              <a:extLst>
                <a:ext uri="{FF2B5EF4-FFF2-40B4-BE49-F238E27FC236}">
                  <a16:creationId xmlns:a16="http://schemas.microsoft.com/office/drawing/2014/main" id="{26D94C0C-A02D-AB45-A081-66A1589ADA57}"/>
                </a:ext>
              </a:extLst>
            </p:cNvPr>
            <p:cNvPicPr>
              <a:picLocks noChangeAspect="1"/>
            </p:cNvPicPr>
            <p:nvPr/>
          </p:nvPicPr>
          <p:blipFill>
            <a:blip r:embed="rId12"/>
            <a:stretch>
              <a:fillRect/>
            </a:stretch>
          </p:blipFill>
          <p:spPr>
            <a:xfrm>
              <a:off x="4267616" y="2525079"/>
              <a:ext cx="1301100" cy="1301100"/>
            </a:xfrm>
            <a:prstGeom prst="rect">
              <a:avLst/>
            </a:prstGeom>
          </p:spPr>
        </p:pic>
        <p:pic>
          <p:nvPicPr>
            <p:cNvPr id="94" name="Picture 93">
              <a:extLst>
                <a:ext uri="{FF2B5EF4-FFF2-40B4-BE49-F238E27FC236}">
                  <a16:creationId xmlns:a16="http://schemas.microsoft.com/office/drawing/2014/main" id="{7C7D2AB4-35DD-F64E-9FEB-52A1C8AF344D}"/>
                </a:ext>
              </a:extLst>
            </p:cNvPr>
            <p:cNvPicPr>
              <a:picLocks noChangeAspect="1"/>
            </p:cNvPicPr>
            <p:nvPr/>
          </p:nvPicPr>
          <p:blipFill>
            <a:blip r:embed="rId13"/>
            <a:stretch>
              <a:fillRect/>
            </a:stretch>
          </p:blipFill>
          <p:spPr>
            <a:xfrm>
              <a:off x="4219382" y="4491076"/>
              <a:ext cx="1301920" cy="1301920"/>
            </a:xfrm>
            <a:prstGeom prst="rect">
              <a:avLst/>
            </a:prstGeom>
          </p:spPr>
        </p:pic>
      </p:grpSp>
      <p:sp>
        <p:nvSpPr>
          <p:cNvPr id="25" name="object 8"/>
          <p:cNvSpPr txBox="1">
            <a:spLocks/>
          </p:cNvSpPr>
          <p:nvPr/>
        </p:nvSpPr>
        <p:spPr>
          <a:xfrm>
            <a:off x="5911287" y="154915"/>
            <a:ext cx="5737353" cy="677108"/>
          </a:xfrm>
          <a:prstGeom prst="rect">
            <a:avLst/>
          </a:prstGeom>
        </p:spPr>
        <p:txBody>
          <a:bodyPr vert="horz" wrap="square" lIns="0" tIns="0" rIns="0" bIns="0" rtlCol="0">
            <a:spAutoFit/>
          </a:bodyPr>
          <a:lstStyle>
            <a:lvl1pPr marL="0">
              <a:defRPr sz="4200" b="0" i="0">
                <a:solidFill>
                  <a:schemeClr val="bg1"/>
                </a:solidFill>
                <a:latin typeface="Open Sans"/>
                <a:ea typeface="+mn-ea"/>
                <a:cs typeface="Open Sans"/>
              </a:defRPr>
            </a:lvl1pPr>
            <a:lvl2pPr marL="455159">
              <a:defRPr>
                <a:latin typeface="+mn-lt"/>
                <a:ea typeface="+mn-ea"/>
                <a:cs typeface="+mn-cs"/>
              </a:defRPr>
            </a:lvl2pPr>
            <a:lvl3pPr marL="910322">
              <a:defRPr>
                <a:latin typeface="+mn-lt"/>
                <a:ea typeface="+mn-ea"/>
                <a:cs typeface="+mn-cs"/>
              </a:defRPr>
            </a:lvl3pPr>
            <a:lvl4pPr marL="1365484">
              <a:defRPr>
                <a:latin typeface="+mn-lt"/>
                <a:ea typeface="+mn-ea"/>
                <a:cs typeface="+mn-cs"/>
              </a:defRPr>
            </a:lvl4pPr>
            <a:lvl5pPr marL="1820646">
              <a:defRPr>
                <a:latin typeface="+mn-lt"/>
                <a:ea typeface="+mn-ea"/>
                <a:cs typeface="+mn-cs"/>
              </a:defRPr>
            </a:lvl5pPr>
            <a:lvl6pPr marL="2275807">
              <a:defRPr>
                <a:latin typeface="+mn-lt"/>
                <a:ea typeface="+mn-ea"/>
                <a:cs typeface="+mn-cs"/>
              </a:defRPr>
            </a:lvl6pPr>
            <a:lvl7pPr marL="2730966">
              <a:defRPr>
                <a:latin typeface="+mn-lt"/>
                <a:ea typeface="+mn-ea"/>
                <a:cs typeface="+mn-cs"/>
              </a:defRPr>
            </a:lvl7pPr>
            <a:lvl8pPr marL="3186130">
              <a:defRPr>
                <a:latin typeface="+mn-lt"/>
                <a:ea typeface="+mn-ea"/>
                <a:cs typeface="+mn-cs"/>
              </a:defRPr>
            </a:lvl8pPr>
            <a:lvl9pPr marL="3641290">
              <a:defRPr>
                <a:latin typeface="+mn-lt"/>
                <a:ea typeface="+mn-ea"/>
                <a:cs typeface="+mn-cs"/>
              </a:defRPr>
            </a:lvl9pPr>
          </a:lstStyle>
          <a:p>
            <a:pPr marL="16910" algn="r" defTabSz="914377">
              <a:defRPr/>
            </a:pPr>
            <a:r>
              <a:rPr lang="es-CL" sz="4400" b="1" kern="0" spc="-7" dirty="0">
                <a:solidFill>
                  <a:prstClr val="white"/>
                </a:solidFill>
                <a:latin typeface="+mn-lt"/>
                <a:sym typeface="Arial"/>
                <a:rtl val="0"/>
              </a:rPr>
              <a:t>Ecosistema</a:t>
            </a:r>
            <a:endParaRPr lang="es-ES_tradnl" sz="4400" b="1" kern="0" spc="-7" dirty="0">
              <a:solidFill>
                <a:prstClr val="white"/>
              </a:solidFill>
              <a:latin typeface="+mn-lt"/>
              <a:sym typeface="Arial"/>
              <a:rtl val="0"/>
            </a:endParaRPr>
          </a:p>
        </p:txBody>
      </p:sp>
    </p:spTree>
    <p:extLst>
      <p:ext uri="{BB962C8B-B14F-4D97-AF65-F5344CB8AC3E}">
        <p14:creationId xmlns:p14="http://schemas.microsoft.com/office/powerpoint/2010/main" val="3883772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988</Words>
  <Application>Microsoft Office PowerPoint</Application>
  <PresentationFormat>Panorámica</PresentationFormat>
  <Paragraphs>163</Paragraphs>
  <Slides>13</Slides>
  <Notes>10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13</vt:i4>
      </vt:variant>
    </vt:vector>
  </HeadingPairs>
  <TitlesOfParts>
    <vt:vector size="21" baseType="lpstr">
      <vt:lpstr>Arial</vt:lpstr>
      <vt:lpstr>Arial Rounded MT Bold</vt:lpstr>
      <vt:lpstr>Calibri</vt:lpstr>
      <vt:lpstr>Calibri Light</vt:lpstr>
      <vt:lpstr>Montserrat</vt:lpstr>
      <vt:lpstr>Open Sans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Transformación Digital  Como herramienta para el crecimiento de negocios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Paulo Diaz Canales</dc:creator>
  <cp:lastModifiedBy>Paulo Diaz</cp:lastModifiedBy>
  <cp:revision>40</cp:revision>
  <dcterms:created xsi:type="dcterms:W3CDTF">2019-04-23T21:41:00Z</dcterms:created>
  <dcterms:modified xsi:type="dcterms:W3CDTF">2019-04-28T00:22:57Z</dcterms:modified>
</cp:coreProperties>
</file>