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77" r:id="rId4"/>
    <p:sldId id="278" r:id="rId5"/>
    <p:sldId id="305" r:id="rId6"/>
    <p:sldId id="309" r:id="rId7"/>
    <p:sldId id="320" r:id="rId8"/>
    <p:sldId id="310" r:id="rId9"/>
    <p:sldId id="262" r:id="rId10"/>
    <p:sldId id="300" r:id="rId11"/>
    <p:sldId id="301" r:id="rId12"/>
    <p:sldId id="261" r:id="rId13"/>
    <p:sldId id="292" r:id="rId14"/>
    <p:sldId id="303" r:id="rId15"/>
    <p:sldId id="264" r:id="rId16"/>
    <p:sldId id="313" r:id="rId17"/>
    <p:sldId id="266" r:id="rId18"/>
    <p:sldId id="265" r:id="rId19"/>
    <p:sldId id="288" r:id="rId20"/>
    <p:sldId id="267" r:id="rId21"/>
    <p:sldId id="324" r:id="rId22"/>
    <p:sldId id="268" r:id="rId23"/>
    <p:sldId id="274" r:id="rId24"/>
    <p:sldId id="315" r:id="rId25"/>
    <p:sldId id="286" r:id="rId26"/>
    <p:sldId id="275" r:id="rId27"/>
    <p:sldId id="311" r:id="rId28"/>
    <p:sldId id="256" r:id="rId29"/>
    <p:sldId id="270" r:id="rId30"/>
    <p:sldId id="281" r:id="rId31"/>
    <p:sldId id="280" r:id="rId32"/>
    <p:sldId id="271" r:id="rId33"/>
    <p:sldId id="272" r:id="rId34"/>
    <p:sldId id="273" r:id="rId35"/>
    <p:sldId id="263" r:id="rId36"/>
    <p:sldId id="282" r:id="rId37"/>
    <p:sldId id="321" r:id="rId38"/>
    <p:sldId id="284" r:id="rId39"/>
    <p:sldId id="283" r:id="rId40"/>
    <p:sldId id="269" r:id="rId41"/>
    <p:sldId id="294" r:id="rId42"/>
    <p:sldId id="295" r:id="rId43"/>
    <p:sldId id="296" r:id="rId44"/>
    <p:sldId id="258" r:id="rId45"/>
    <p:sldId id="316" r:id="rId46"/>
    <p:sldId id="317" r:id="rId47"/>
    <p:sldId id="297" r:id="rId48"/>
    <p:sldId id="307" r:id="rId49"/>
    <p:sldId id="306" r:id="rId50"/>
    <p:sldId id="304" r:id="rId51"/>
    <p:sldId id="298" r:id="rId52"/>
    <p:sldId id="299" r:id="rId53"/>
    <p:sldId id="322" r:id="rId54"/>
    <p:sldId id="323" r:id="rId55"/>
    <p:sldId id="319" r:id="rId56"/>
    <p:sldId id="318" r:id="rId57"/>
    <p:sldId id="289" r:id="rId58"/>
    <p:sldId id="293" r:id="rId59"/>
    <p:sldId id="308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009A"/>
    <a:srgbClr val="FFFFCC"/>
    <a:srgbClr val="427F94"/>
    <a:srgbClr val="42E394"/>
    <a:srgbClr val="FF99FF"/>
    <a:srgbClr val="FF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0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C83C-4334-4CD5-8A14-CA31CAE54E62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F2EA-DCCA-4DB4-B43B-857089AD7DC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43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C83C-4334-4CD5-8A14-CA31CAE54E62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F2EA-DCCA-4DB4-B43B-857089AD7DC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06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C83C-4334-4CD5-8A14-CA31CAE54E62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F2EA-DCCA-4DB4-B43B-857089AD7DC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33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C83C-4334-4CD5-8A14-CA31CAE54E62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F2EA-DCCA-4DB4-B43B-857089AD7DC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92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C83C-4334-4CD5-8A14-CA31CAE54E62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F2EA-DCCA-4DB4-B43B-857089AD7DC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58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C83C-4334-4CD5-8A14-CA31CAE54E62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F2EA-DCCA-4DB4-B43B-857089AD7DC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61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C83C-4334-4CD5-8A14-CA31CAE54E62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F2EA-DCCA-4DB4-B43B-857089AD7DC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44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C83C-4334-4CD5-8A14-CA31CAE54E62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F2EA-DCCA-4DB4-B43B-857089AD7DC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530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C83C-4334-4CD5-8A14-CA31CAE54E62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F2EA-DCCA-4DB4-B43B-857089AD7DC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571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C83C-4334-4CD5-8A14-CA31CAE54E62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F2EA-DCCA-4DB4-B43B-857089AD7DC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96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9C83C-4334-4CD5-8A14-CA31CAE54E62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F2EA-DCCA-4DB4-B43B-857089AD7DC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52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9C83C-4334-4CD5-8A14-CA31CAE54E62}" type="datetimeFigureOut">
              <a:rPr lang="en-GB" smtClean="0"/>
              <a:t>29/04/2019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5F2EA-DCCA-4DB4-B43B-857089AD7DC4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72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78400" y="1663700"/>
            <a:ext cx="6721648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VALPARAISO  Y  LA</a:t>
            </a:r>
          </a:p>
          <a:p>
            <a:endParaRPr lang="es-CL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GLOBALIZACIÓN 4.0 </a:t>
            </a:r>
            <a:endParaRPr lang="en-GB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Kenneth Pugh Senador RegiÃ³n ValparaÃ­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15" y="4965701"/>
            <a:ext cx="4739986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2" y="1041400"/>
            <a:ext cx="472478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8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7405579" y="293424"/>
            <a:ext cx="4475841" cy="629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 DE MOORE</a:t>
            </a:r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PROCESAMIENTO SE</a:t>
            </a:r>
          </a:p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DUPLICA CADA 24 MESES</a:t>
            </a:r>
          </a:p>
          <a:p>
            <a:pPr algn="ctr"/>
            <a:endParaRPr lang="es-C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sz="32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sz="32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sz="32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sz="3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ESCENARIO ACTUAL</a:t>
            </a:r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endParaRPr lang="es-CL" sz="11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CAMBIO </a:t>
            </a:r>
          </a:p>
          <a:p>
            <a:pPr algn="ctr"/>
            <a:r>
              <a:rPr lang="es-C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CONSTANTE</a:t>
            </a:r>
            <a:endParaRPr lang="es-C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" y="107451"/>
            <a:ext cx="7113303" cy="6481997"/>
          </a:xfrm>
          <a:prstGeom prst="rect">
            <a:avLst/>
          </a:prstGeom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337344"/>
            <a:ext cx="24257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de flecha 11"/>
          <p:cNvCxnSpPr/>
          <p:nvPr/>
        </p:nvCxnSpPr>
        <p:spPr>
          <a:xfrm>
            <a:off x="6677295" y="730708"/>
            <a:ext cx="17418" cy="5216434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0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evolution of internet connections i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71905"/>
            <a:ext cx="10732220" cy="60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recto 3"/>
          <p:cNvCxnSpPr/>
          <p:nvPr/>
        </p:nvCxnSpPr>
        <p:spPr>
          <a:xfrm flipV="1">
            <a:off x="9034839" y="1845038"/>
            <a:ext cx="59266" cy="3657600"/>
          </a:xfrm>
          <a:prstGeom prst="line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4"/>
          <p:cNvSpPr/>
          <p:nvPr/>
        </p:nvSpPr>
        <p:spPr>
          <a:xfrm>
            <a:off x="793567" y="1981563"/>
            <a:ext cx="440267" cy="448734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56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crow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0"/>
            <a:ext cx="10274300" cy="685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The three major smartphone OS's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28" y="536346"/>
            <a:ext cx="9363675" cy="533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4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r="5539"/>
          <a:stretch/>
        </p:blipFill>
        <p:spPr bwMode="auto">
          <a:xfrm>
            <a:off x="145144" y="201550"/>
            <a:ext cx="7750628" cy="649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ARTIFICIAL INTELLIG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338" y="111675"/>
            <a:ext cx="5652943" cy="262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MACHINE LEARN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16896" r="15477" b="19945"/>
          <a:stretch/>
        </p:blipFill>
        <p:spPr bwMode="auto">
          <a:xfrm>
            <a:off x="7897157" y="2380344"/>
            <a:ext cx="4109869" cy="198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cdn-images-1.medium.com/max/1400/1*lVfJFrxmv5WYXnfm7Tbf3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7" y="4153437"/>
            <a:ext cx="3921868" cy="258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5" r="16312"/>
          <a:stretch/>
        </p:blipFill>
        <p:spPr bwMode="auto">
          <a:xfrm>
            <a:off x="5429250" y="2390775"/>
            <a:ext cx="2466976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Image result for AIOT RIS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05465" y="3294666"/>
            <a:ext cx="3824287" cy="183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13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72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81AF0E5-E439-A84F-B577-BD8607846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0"/>
            <a:ext cx="8461169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521728" y="3720584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</a:rPr>
              <a:t>https://ncsi.ega.ee/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C0558E9-22C8-6F4A-87E9-DBD808BEF8FF}"/>
              </a:ext>
            </a:extLst>
          </p:cNvPr>
          <p:cNvSpPr/>
          <p:nvPr/>
        </p:nvSpPr>
        <p:spPr>
          <a:xfrm>
            <a:off x="1047750" y="526020"/>
            <a:ext cx="7353300" cy="750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8" descr="Image result for ESTONIA 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094" y="2242609"/>
            <a:ext cx="1740859" cy="11059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977900" y="1384300"/>
            <a:ext cx="8193421" cy="4902200"/>
            <a:chOff x="990600" y="1384300"/>
            <a:chExt cx="8193421" cy="49022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3" t="7856"/>
            <a:stretch/>
          </p:blipFill>
          <p:spPr>
            <a:xfrm>
              <a:off x="990600" y="1384300"/>
              <a:ext cx="8193421" cy="4902200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1422400" y="2362200"/>
              <a:ext cx="806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2019</a:t>
              </a:r>
              <a:endPara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Elipse 7"/>
          <p:cNvSpPr/>
          <p:nvPr/>
        </p:nvSpPr>
        <p:spPr>
          <a:xfrm>
            <a:off x="3149600" y="2006600"/>
            <a:ext cx="749300" cy="381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e 8"/>
          <p:cNvSpPr/>
          <p:nvPr/>
        </p:nvSpPr>
        <p:spPr>
          <a:xfrm>
            <a:off x="3200400" y="825500"/>
            <a:ext cx="749300" cy="381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adroTexto 11"/>
          <p:cNvSpPr txBox="1"/>
          <p:nvPr/>
        </p:nvSpPr>
        <p:spPr>
          <a:xfrm>
            <a:off x="9740900" y="381000"/>
            <a:ext cx="15495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OCIEDAD</a:t>
            </a:r>
          </a:p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IGITAL</a:t>
            </a:r>
          </a:p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EGURA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2" y="1285874"/>
            <a:ext cx="3744978" cy="52292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02" y="1304925"/>
            <a:ext cx="3690623" cy="52212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13" y="1314450"/>
            <a:ext cx="3668461" cy="5229225"/>
          </a:xfrm>
          <a:prstGeom prst="rect">
            <a:avLst/>
          </a:prstGeom>
        </p:spPr>
      </p:pic>
      <p:sp>
        <p:nvSpPr>
          <p:cNvPr id="5" name="3 CuadroTexto"/>
          <p:cNvSpPr txBox="1"/>
          <p:nvPr/>
        </p:nvSpPr>
        <p:spPr>
          <a:xfrm>
            <a:off x="26562" y="47625"/>
            <a:ext cx="7115154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es-CL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DONDE ESTÁBAMOS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86" y="830432"/>
            <a:ext cx="4184263" cy="3308668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4029075" y="1400175"/>
            <a:ext cx="1019175" cy="41719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3 CuadroTexto"/>
          <p:cNvSpPr txBox="1"/>
          <p:nvPr/>
        </p:nvSpPr>
        <p:spPr>
          <a:xfrm>
            <a:off x="1484916" y="6026336"/>
            <a:ext cx="8434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REPORTE           CIBERSEGURIDAD               OEA </a:t>
            </a:r>
          </a:p>
        </p:txBody>
      </p:sp>
    </p:spTree>
    <p:extLst>
      <p:ext uri="{BB962C8B-B14F-4D97-AF65-F5344CB8AC3E}">
        <p14:creationId xmlns:p14="http://schemas.microsoft.com/office/powerpoint/2010/main" val="280194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3" t="22361" r="10245" b="23889"/>
          <a:stretch/>
        </p:blipFill>
        <p:spPr>
          <a:xfrm>
            <a:off x="85725" y="3067050"/>
            <a:ext cx="6848475" cy="36861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6200"/>
            <a:ext cx="3659659" cy="28938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4652" r="6640" b="981"/>
          <a:stretch/>
        </p:blipFill>
        <p:spPr>
          <a:xfrm>
            <a:off x="6648449" y="91137"/>
            <a:ext cx="5391151" cy="404960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392458" y="4532845"/>
            <a:ext cx="4189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DE MADUREZ PARA NACIONES</a:t>
            </a:r>
          </a:p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CMM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13200" y="0"/>
            <a:ext cx="24228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SEPTIEMBRE </a:t>
            </a:r>
          </a:p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822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ágono regular 1"/>
          <p:cNvSpPr/>
          <p:nvPr/>
        </p:nvSpPr>
        <p:spPr>
          <a:xfrm>
            <a:off x="3513667" y="1608674"/>
            <a:ext cx="4343400" cy="4123266"/>
          </a:xfrm>
          <a:prstGeom prst="pentagon">
            <a:avLst/>
          </a:prstGeom>
          <a:gradFill flip="none" rotWithShape="1">
            <a:gsLst>
              <a:gs pos="46000">
                <a:srgbClr val="397CB8"/>
              </a:gs>
              <a:gs pos="0">
                <a:schemeClr val="accent1">
                  <a:lumMod val="75000"/>
                </a:schemeClr>
              </a:gs>
              <a:gs pos="18000">
                <a:srgbClr val="FF0000"/>
              </a:gs>
              <a:gs pos="83000">
                <a:schemeClr val="bg1"/>
              </a:gs>
              <a:gs pos="100000">
                <a:schemeClr val="bg1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721967" y="1608674"/>
            <a:ext cx="3385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FORMULACIÓN DE POLÍTICA Y</a:t>
            </a:r>
          </a:p>
          <a:p>
            <a:pPr algn="ctr"/>
            <a:r>
              <a:rPr lang="es-C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CIBERSEGURIDAD</a:t>
            </a:r>
            <a:endParaRPr lang="es-C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529039" y="4106341"/>
            <a:ext cx="461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FOMENTO EN LA SOCIEDAD DE UNA CULTURA </a:t>
            </a:r>
          </a:p>
          <a:p>
            <a:pPr algn="ctr"/>
            <a:r>
              <a:rPr lang="es-C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RESPONSABLE EN CIBERSEGURIDAD</a:t>
            </a:r>
            <a:endParaRPr lang="es-C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02054" y="6011276"/>
            <a:ext cx="3366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DESARROLLO DE CONOCIMIENTO</a:t>
            </a:r>
          </a:p>
          <a:p>
            <a:pPr algn="ctr"/>
            <a:r>
              <a:rPr lang="es-C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CIBERSEGURIDAD</a:t>
            </a:r>
            <a:endParaRPr lang="es-C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90653" y="4106340"/>
            <a:ext cx="3276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PROMULGACIÓN DE UN MARCO</a:t>
            </a:r>
          </a:p>
          <a:p>
            <a:pPr algn="ctr"/>
            <a:r>
              <a:rPr lang="es-C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JURÍDICO Y REGULATORIO</a:t>
            </a:r>
          </a:p>
          <a:p>
            <a:pPr algn="ctr"/>
            <a:r>
              <a:rPr lang="es-C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CIBERSEGURIDAD</a:t>
            </a:r>
            <a:endParaRPr lang="es-C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6774" y="1608673"/>
            <a:ext cx="4796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DEL RIESGO A TRAVÉS DE</a:t>
            </a:r>
          </a:p>
          <a:p>
            <a:pPr algn="ctr"/>
            <a:r>
              <a:rPr lang="es-C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ESTÁNDARES, ORGANIZACIONES Y TECNOLOGÍA </a:t>
            </a:r>
            <a:endParaRPr lang="es-C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27242" y="697657"/>
            <a:ext cx="8294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DE MADUREZ PARA NACIONES (CMM)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134" y="4795746"/>
            <a:ext cx="2379133" cy="1881278"/>
          </a:xfrm>
          <a:prstGeom prst="rect">
            <a:avLst/>
          </a:prstGeom>
        </p:spPr>
      </p:pic>
      <p:sp>
        <p:nvSpPr>
          <p:cNvPr id="10" name="3 CuadroTexto"/>
          <p:cNvSpPr txBox="1"/>
          <p:nvPr/>
        </p:nvSpPr>
        <p:spPr>
          <a:xfrm>
            <a:off x="105100" y="0"/>
            <a:ext cx="7662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HACIA DONDE VAMOS</a:t>
            </a:r>
          </a:p>
        </p:txBody>
      </p:sp>
      <p:sp>
        <p:nvSpPr>
          <p:cNvPr id="11" name="Elipse 10"/>
          <p:cNvSpPr/>
          <p:nvPr/>
        </p:nvSpPr>
        <p:spPr>
          <a:xfrm>
            <a:off x="3657600" y="5816600"/>
            <a:ext cx="4021667" cy="9821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5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88463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70664" y="0"/>
            <a:ext cx="5573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dirty="0" smtClean="0">
                <a:solidFill>
                  <a:srgbClr val="41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ALFABETIZACIÓN DIGITAL</a:t>
            </a:r>
            <a:endParaRPr lang="es-CL" sz="4000" b="1" dirty="0">
              <a:solidFill>
                <a:srgbClr val="41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722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37" y="643712"/>
            <a:ext cx="10058400" cy="563998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633129"/>
            <a:ext cx="10058400" cy="5639981"/>
          </a:xfrm>
          <a:prstGeom prst="rect">
            <a:avLst/>
          </a:prstGeom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2581275"/>
            <a:ext cx="20002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219200" y="863600"/>
            <a:ext cx="3881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 err="1" smtClean="0">
                <a:solidFill>
                  <a:schemeClr val="bg1"/>
                </a:solidFill>
              </a:rPr>
              <a:t>Davos</a:t>
            </a:r>
            <a:r>
              <a:rPr lang="es-CL" sz="2800" b="1" dirty="0" smtClean="0">
                <a:solidFill>
                  <a:schemeClr val="bg1"/>
                </a:solidFill>
              </a:rPr>
              <a:t>, Suiza. Enero 2019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4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808003" y="693474"/>
            <a:ext cx="227741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BRECHA</a:t>
            </a:r>
          </a:p>
          <a:p>
            <a:pPr algn="ctr"/>
            <a:r>
              <a:rPr lang="es-C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</a:p>
          <a:p>
            <a:pPr algn="ctr"/>
            <a:r>
              <a:rPr lang="es-C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GÉNERO</a:t>
            </a:r>
          </a:p>
          <a:p>
            <a:pPr algn="ctr"/>
            <a:endParaRPr lang="es-C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REVISTA</a:t>
            </a:r>
          </a:p>
          <a:p>
            <a:pPr algn="ctr"/>
            <a:r>
              <a:rPr lang="es-C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COSMOPOLITAN</a:t>
            </a:r>
          </a:p>
          <a:p>
            <a:pPr algn="ctr"/>
            <a:r>
              <a:rPr lang="es-C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SEPTIEMBRE</a:t>
            </a:r>
          </a:p>
          <a:p>
            <a:pPr algn="ctr"/>
            <a:r>
              <a:rPr lang="es-C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es-CL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lipse 3"/>
          <p:cNvSpPr/>
          <p:nvPr/>
        </p:nvSpPr>
        <p:spPr>
          <a:xfrm>
            <a:off x="5772150" y="4181475"/>
            <a:ext cx="2628900" cy="22193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pucv.cl/uuaa/site/artic/20180725/imag/foto_0000000320180725152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2" y="240588"/>
            <a:ext cx="8811079" cy="630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ESTIVAL ROBOTS VALPARAI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765175"/>
            <a:ext cx="3524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rca de 300 escolares de la regiÃ³n de ValparaÃ­so participaron en Primer Festival de Robots realizado en la PUC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3522890"/>
            <a:ext cx="3524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90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046305" y="693474"/>
            <a:ext cx="180081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BRECHA</a:t>
            </a:r>
          </a:p>
          <a:p>
            <a:pPr algn="ctr"/>
            <a:r>
              <a:rPr lang="es-C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</a:p>
          <a:p>
            <a:pPr algn="ctr"/>
            <a:r>
              <a:rPr lang="es-C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GÉNERO</a:t>
            </a:r>
          </a:p>
          <a:p>
            <a:pPr algn="ctr"/>
            <a:endParaRPr lang="es-C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 descr="Image result for PUGH MICROB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" y="552979"/>
            <a:ext cx="9809101" cy="551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MICROB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31761"/>
            <a:ext cx="43148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546600" y="0"/>
            <a:ext cx="5426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OCTUBRE 2018  -  PANQUEHUE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97" y="5168815"/>
            <a:ext cx="3439005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7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89"/>
          <a:stretch/>
        </p:blipFill>
        <p:spPr>
          <a:xfrm>
            <a:off x="7004050" y="0"/>
            <a:ext cx="417195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5688986"/>
            <a:ext cx="5156200" cy="9594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33700" y="25400"/>
            <a:ext cx="3224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NOVIEMBRE 2018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844926"/>
            <a:ext cx="2781300" cy="27813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8900" y="3860800"/>
            <a:ext cx="97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/>
              <a:t>ALCUBO</a:t>
            </a:r>
            <a:endParaRPr lang="en-GB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1968500" y="6134100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PUCV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18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Image result for technov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-115889"/>
            <a:ext cx="6499225" cy="162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296400" y="774700"/>
            <a:ext cx="275588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 PARA</a:t>
            </a:r>
          </a:p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NIÑAS EN USM</a:t>
            </a:r>
          </a:p>
          <a:p>
            <a:endParaRPr lang="es-C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SABADOS</a:t>
            </a:r>
          </a:p>
          <a:p>
            <a:endParaRPr lang="es-C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MARZO 2019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161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420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340600" y="863600"/>
            <a:ext cx="2103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ABRIL 2019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588500" y="889000"/>
            <a:ext cx="266791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</a:t>
            </a:r>
          </a:p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CUARTIELLES</a:t>
            </a:r>
          </a:p>
          <a:p>
            <a:endParaRPr lang="es-C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COFUNDADOR</a:t>
            </a:r>
          </a:p>
          <a:p>
            <a:endParaRPr lang="es-C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ARDUINO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186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5" b="6111"/>
          <a:stretch/>
        </p:blipFill>
        <p:spPr>
          <a:xfrm>
            <a:off x="165100" y="139700"/>
            <a:ext cx="10786845" cy="64643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8" b="7593"/>
          <a:stretch/>
        </p:blipFill>
        <p:spPr>
          <a:xfrm>
            <a:off x="152400" y="88900"/>
            <a:ext cx="10782300" cy="66650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47800" y="482600"/>
            <a:ext cx="9398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ABRIL 2019  COLEGIO PATRICIO LYNCH – PLAYA ANCHA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358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STEM LOGO STE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4"/>
          <a:stretch/>
        </p:blipFill>
        <p:spPr bwMode="auto">
          <a:xfrm>
            <a:off x="612775" y="3677359"/>
            <a:ext cx="8340725" cy="28250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460" name="Picture 4" descr="Image result for STEM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236537"/>
            <a:ext cx="6667500" cy="31718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8801100" y="711200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a 12 años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636000" y="1371600"/>
            <a:ext cx="2305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a 17 años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636000" y="2057400"/>
            <a:ext cx="2305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a 24 años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8458200" y="2870200"/>
            <a:ext cx="2844800" cy="25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9182100" y="3632200"/>
            <a:ext cx="2629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a 16 años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232900" y="4483100"/>
            <a:ext cx="23581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Compromiso</a:t>
            </a:r>
          </a:p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8 años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4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272" r="17544" b="64321"/>
          <a:stretch/>
        </p:blipFill>
        <p:spPr>
          <a:xfrm>
            <a:off x="-1" y="-1"/>
            <a:ext cx="12186586" cy="550333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8424333" y="736600"/>
            <a:ext cx="1964265" cy="11514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ipse 5"/>
          <p:cNvSpPr/>
          <p:nvPr/>
        </p:nvSpPr>
        <p:spPr>
          <a:xfrm>
            <a:off x="10710334" y="2345268"/>
            <a:ext cx="1371600" cy="7196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e 6"/>
          <p:cNvSpPr/>
          <p:nvPr/>
        </p:nvSpPr>
        <p:spPr>
          <a:xfrm>
            <a:off x="8271933" y="2472267"/>
            <a:ext cx="2514600" cy="11514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e 7"/>
          <p:cNvSpPr/>
          <p:nvPr/>
        </p:nvSpPr>
        <p:spPr>
          <a:xfrm>
            <a:off x="939799" y="2040467"/>
            <a:ext cx="3623733" cy="22013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adroTexto 9"/>
          <p:cNvSpPr txBox="1"/>
          <p:nvPr/>
        </p:nvSpPr>
        <p:spPr>
          <a:xfrm>
            <a:off x="4737100" y="1308100"/>
            <a:ext cx="364439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s-CL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ALPARAÍSO REGIÓN</a:t>
            </a:r>
          </a:p>
          <a:p>
            <a:r>
              <a:rPr lang="es-CL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CL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 INDUSTRIAL</a:t>
            </a:r>
          </a:p>
          <a:p>
            <a:r>
              <a:rPr lang="es-CL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s-CL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OGISTICA INTEGRADA</a:t>
            </a:r>
          </a:p>
          <a:p>
            <a:r>
              <a:rPr lang="es-CL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CL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ORTUARIA</a:t>
            </a:r>
          </a:p>
          <a:p>
            <a:r>
              <a:rPr lang="es-CL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CL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CEÁNICA</a:t>
            </a:r>
            <a:endParaRPr lang="en-GB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879600" y="5765800"/>
            <a:ext cx="8446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REGIÓN “QUE LE DA EL ANCHO A CHILE”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47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15707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8" y="165099"/>
            <a:ext cx="3726874" cy="22860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" b="2006"/>
          <a:stretch/>
        </p:blipFill>
        <p:spPr>
          <a:xfrm>
            <a:off x="120392" y="2541013"/>
            <a:ext cx="3715008" cy="231038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0033000" y="1612900"/>
            <a:ext cx="16985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ERMINAL</a:t>
            </a:r>
          </a:p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CEANICO</a:t>
            </a:r>
          </a:p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ASAJEROS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956800" y="3517900"/>
            <a:ext cx="23228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ONOCIMIENTO</a:t>
            </a:r>
          </a:p>
          <a:p>
            <a:endParaRPr lang="es-CL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IENCIA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0096500" y="292100"/>
            <a:ext cx="16385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</a:t>
            </a:r>
          </a:p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BARÓN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07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70000" y="914400"/>
            <a:ext cx="9334500" cy="3416320"/>
          </a:xfrm>
          <a:prstGeom prst="rect">
            <a:avLst/>
          </a:prstGeom>
          <a:pattFill prst="ltUpDiag">
            <a:fgClr>
              <a:schemeClr val="accent6">
                <a:lumMod val="40000"/>
                <a:lumOff val="60000"/>
              </a:schemeClr>
            </a:fgClr>
            <a:bgClr>
              <a:srgbClr val="427F94"/>
            </a:bgClr>
          </a:patt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s-CL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 globalización es un proceso económico, tecnológico, político, social, empresarial y cultural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83376" y="4831834"/>
            <a:ext cx="102129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 Cuál fue la Globalización 1.0 ?</a:t>
            </a:r>
            <a:endParaRPr lang="en-GB" sz="6000" dirty="0"/>
          </a:p>
        </p:txBody>
      </p:sp>
      <p:sp>
        <p:nvSpPr>
          <p:cNvPr id="4" name="Rectángulo 3"/>
          <p:cNvSpPr/>
          <p:nvPr/>
        </p:nvSpPr>
        <p:spPr>
          <a:xfrm>
            <a:off x="2006600" y="1841500"/>
            <a:ext cx="7823200" cy="8382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37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838200"/>
            <a:ext cx="8350250" cy="556683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033000" y="1612900"/>
            <a:ext cx="16985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ERMINAL</a:t>
            </a:r>
          </a:p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CEANICO</a:t>
            </a:r>
          </a:p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ASAJEROS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956800" y="3517900"/>
            <a:ext cx="23228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ONOCIMIENTO</a:t>
            </a:r>
          </a:p>
          <a:p>
            <a:endParaRPr lang="es-CL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C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IENCIA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0096500" y="292100"/>
            <a:ext cx="16385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</a:t>
            </a:r>
          </a:p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BARÓN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76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927100"/>
            <a:ext cx="10261759" cy="5524500"/>
            <a:chOff x="0" y="927100"/>
            <a:chExt cx="10261759" cy="552450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27100"/>
              <a:ext cx="10261759" cy="5524500"/>
            </a:xfrm>
            <a:prstGeom prst="rect">
              <a:avLst/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6786602" y="1072634"/>
              <a:ext cx="332174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i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nux Libertine"/>
                </a:rPr>
                <a:t>Station F</a:t>
              </a:r>
            </a:p>
            <a:p>
              <a:r>
                <a:rPr lang="es-CL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nux Libertine"/>
                </a:rPr>
                <a:t>Paris – Junio 2017</a:t>
              </a:r>
              <a:endParaRPr lang="en-GB" sz="28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1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817275"/>
            <a:ext cx="8496300" cy="560781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661400" y="1103868"/>
            <a:ext cx="30861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Station F</a:t>
            </a:r>
          </a:p>
          <a:p>
            <a:r>
              <a:rPr lang="es-C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Paris </a:t>
            </a:r>
          </a:p>
          <a:p>
            <a:endParaRPr lang="es-CL" sz="28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nux Libertine"/>
            </a:endParaRPr>
          </a:p>
          <a:p>
            <a:r>
              <a:rPr lang="es-C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Octubre 2018</a:t>
            </a:r>
            <a:endParaRPr lang="en-GB" sz="28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nux Libertine"/>
            </a:endParaRPr>
          </a:p>
        </p:txBody>
      </p:sp>
    </p:spTree>
    <p:extLst>
      <p:ext uri="{BB962C8B-B14F-4D97-AF65-F5344CB8AC3E}">
        <p14:creationId xmlns:p14="http://schemas.microsoft.com/office/powerpoint/2010/main" val="371484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6" t="12345" r="2020" b="14703"/>
          <a:stretch/>
        </p:blipFill>
        <p:spPr>
          <a:xfrm>
            <a:off x="-266701" y="0"/>
            <a:ext cx="1143703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t="13809" r="9738" b="6488"/>
          <a:stretch/>
        </p:blipFill>
        <p:spPr>
          <a:xfrm>
            <a:off x="6388099" y="-174538"/>
            <a:ext cx="5803901" cy="303203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175000" y="6273800"/>
            <a:ext cx="4811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VALES DEL CONOCIMIENTO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ipse 5"/>
          <p:cNvSpPr/>
          <p:nvPr/>
        </p:nvSpPr>
        <p:spPr>
          <a:xfrm>
            <a:off x="2019300" y="1028700"/>
            <a:ext cx="546100" cy="279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e 6"/>
          <p:cNvSpPr/>
          <p:nvPr/>
        </p:nvSpPr>
        <p:spPr>
          <a:xfrm>
            <a:off x="2654300" y="927100"/>
            <a:ext cx="546100" cy="279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e 7"/>
          <p:cNvSpPr/>
          <p:nvPr/>
        </p:nvSpPr>
        <p:spPr>
          <a:xfrm>
            <a:off x="4013200" y="3276600"/>
            <a:ext cx="546100" cy="279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663700"/>
            <a:ext cx="2493650" cy="906782"/>
          </a:xfrm>
          <a:prstGeom prst="rect">
            <a:avLst/>
          </a:prstGeom>
        </p:spPr>
      </p:pic>
      <p:pic>
        <p:nvPicPr>
          <p:cNvPr id="30722" name="Picture 2" descr="Centro InnovaciÃ³n Negoci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355" y="976839"/>
            <a:ext cx="2084190" cy="5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20912" r="4687" b="10959"/>
          <a:stretch/>
        </p:blipFill>
        <p:spPr>
          <a:xfrm>
            <a:off x="-1247168" y="-359596"/>
            <a:ext cx="9104646" cy="319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8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0" y="0"/>
            <a:ext cx="9144000" cy="5334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283700" y="202168"/>
            <a:ext cx="3086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Paso Libertadores</a:t>
            </a:r>
            <a:endParaRPr lang="en-GB" sz="3600" b="1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nux Libertine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2400" y="5637768"/>
            <a:ext cx="345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rPr>
              <a:t>Integración 4.0</a:t>
            </a:r>
            <a:endParaRPr lang="en-GB" sz="3600" b="1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nux Libertine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777304" y="1663700"/>
            <a:ext cx="7333185" cy="4886880"/>
            <a:chOff x="3777304" y="1663700"/>
            <a:chExt cx="7333185" cy="488688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304" y="1663700"/>
              <a:ext cx="7333185" cy="4886880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6756400" y="5853668"/>
              <a:ext cx="3454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nux Libertine"/>
                </a:rPr>
                <a:t>¿ </a:t>
              </a:r>
              <a:r>
                <a:rPr lang="es-CL" sz="3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nux Libertine"/>
                </a:rPr>
                <a:t>Blockchain</a:t>
              </a:r>
              <a:r>
                <a:rPr lang="es-CL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nux Libertine"/>
                </a:rPr>
                <a:t> ?</a:t>
              </a:r>
              <a:endParaRPr lang="en-GB" sz="36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Libertine"/>
              </a:endParaRPr>
            </a:p>
          </p:txBody>
        </p:sp>
      </p:grpSp>
      <p:pic>
        <p:nvPicPr>
          <p:cNvPr id="717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403350"/>
            <a:ext cx="2181225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431283"/>
            <a:ext cx="2828925" cy="266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51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URIE CABLE VALPARAI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324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7001164" y="6150114"/>
            <a:ext cx="5293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dirty="0" smtClean="0">
                <a:solidFill>
                  <a:srgbClr val="41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URBANIZACION DIGITAL</a:t>
            </a:r>
            <a:endParaRPr lang="es-CL" sz="4000" b="1" dirty="0">
              <a:solidFill>
                <a:srgbClr val="41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230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50" y="0"/>
            <a:ext cx="51435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458563" y="203200"/>
            <a:ext cx="1561773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ABRIL </a:t>
            </a:r>
          </a:p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</a:p>
          <a:p>
            <a:pPr algn="ctr"/>
            <a:endParaRPr lang="es-C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CL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JAYNE</a:t>
            </a:r>
          </a:p>
          <a:p>
            <a:pPr algn="ctr"/>
            <a:r>
              <a:rPr lang="es-C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STOWELL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428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reu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003964" y="5948218"/>
            <a:ext cx="5293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dirty="0" smtClean="0">
                <a:solidFill>
                  <a:srgbClr val="41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URBANIZACION DIGITAL</a:t>
            </a:r>
            <a:endParaRPr lang="es-CL" sz="4000" b="1" dirty="0">
              <a:solidFill>
                <a:srgbClr val="41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169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0"/>
            <a:ext cx="12192000" cy="69707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84661" y="6067920"/>
            <a:ext cx="5293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dirty="0" smtClean="0">
                <a:solidFill>
                  <a:srgbClr val="41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URBANIZACION DIGITAL</a:t>
            </a:r>
            <a:endParaRPr lang="es-CL" sz="4000" b="1" dirty="0">
              <a:solidFill>
                <a:srgbClr val="41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2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5G CH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668" y="3136900"/>
            <a:ext cx="4470399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5G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61" y="464608"/>
            <a:ext cx="4423981" cy="25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391251" y="470265"/>
            <a:ext cx="5539649" cy="2641235"/>
            <a:chOff x="4112351" y="93498"/>
            <a:chExt cx="4763165" cy="2353003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351" y="93498"/>
              <a:ext cx="4763165" cy="2353003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10"/>
            <a:stretch/>
          </p:blipFill>
          <p:spPr>
            <a:xfrm>
              <a:off x="4183898" y="245533"/>
              <a:ext cx="2674102" cy="1825094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6417733" y="2048933"/>
              <a:ext cx="1079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Marzo</a:t>
              </a:r>
              <a:endParaRPr lang="en-GB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7650" name="Picture 2" descr="Image result for ipv6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3278187"/>
            <a:ext cx="3349625" cy="334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ipv6-logo_transpara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3097212"/>
            <a:ext cx="3438525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3384661" y="6067920"/>
            <a:ext cx="52930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URBANIZACION DIGITAL</a:t>
            </a:r>
            <a:endParaRPr lang="es-C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367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55"/>
          <a:stretch/>
        </p:blipFill>
        <p:spPr>
          <a:xfrm>
            <a:off x="-1" y="0"/>
            <a:ext cx="12191627" cy="33782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43743" y="4857234"/>
            <a:ext cx="105366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 Cuando llegó el Vapor a Chile ?</a:t>
            </a:r>
            <a:endParaRPr lang="en-GB" sz="6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74700" y="3492500"/>
            <a:ext cx="3269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VAPOR (STEAM)</a:t>
            </a:r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16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quest_of_Parad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5264" y="2836524"/>
            <a:ext cx="609600" cy="60960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2675107" y="2198343"/>
            <a:ext cx="8856761" cy="6315892"/>
            <a:chOff x="982133" y="1185454"/>
            <a:chExt cx="8856761" cy="6315892"/>
          </a:xfrm>
        </p:grpSpPr>
        <p:sp>
          <p:nvSpPr>
            <p:cNvPr id="4" name="Rectángulo 7"/>
            <p:cNvSpPr/>
            <p:nvPr/>
          </p:nvSpPr>
          <p:spPr>
            <a:xfrm rot="2050788">
              <a:off x="2197721" y="1185454"/>
              <a:ext cx="6467289" cy="6315892"/>
            </a:xfrm>
            <a:custGeom>
              <a:avLst/>
              <a:gdLst>
                <a:gd name="connsiteX0" fmla="*/ 0 w 3563178"/>
                <a:gd name="connsiteY0" fmla="*/ 0 h 2862914"/>
                <a:gd name="connsiteX1" fmla="*/ 3563178 w 3563178"/>
                <a:gd name="connsiteY1" fmla="*/ 0 h 2862914"/>
                <a:gd name="connsiteX2" fmla="*/ 3563178 w 3563178"/>
                <a:gd name="connsiteY2" fmla="*/ 2862914 h 2862914"/>
                <a:gd name="connsiteX3" fmla="*/ 0 w 3563178"/>
                <a:gd name="connsiteY3" fmla="*/ 2862914 h 2862914"/>
                <a:gd name="connsiteX4" fmla="*/ 0 w 3563178"/>
                <a:gd name="connsiteY4" fmla="*/ 0 h 2862914"/>
                <a:gd name="connsiteX0" fmla="*/ 1284435 w 3563178"/>
                <a:gd name="connsiteY0" fmla="*/ 263774 h 2862914"/>
                <a:gd name="connsiteX1" fmla="*/ 3563178 w 3563178"/>
                <a:gd name="connsiteY1" fmla="*/ 0 h 2862914"/>
                <a:gd name="connsiteX2" fmla="*/ 3563178 w 3563178"/>
                <a:gd name="connsiteY2" fmla="*/ 2862914 h 2862914"/>
                <a:gd name="connsiteX3" fmla="*/ 0 w 3563178"/>
                <a:gd name="connsiteY3" fmla="*/ 2862914 h 2862914"/>
                <a:gd name="connsiteX4" fmla="*/ 1284435 w 3563178"/>
                <a:gd name="connsiteY4" fmla="*/ 263774 h 2862914"/>
                <a:gd name="connsiteX0" fmla="*/ 1284435 w 3563178"/>
                <a:gd name="connsiteY0" fmla="*/ 263774 h 2862914"/>
                <a:gd name="connsiteX1" fmla="*/ 3563178 w 3563178"/>
                <a:gd name="connsiteY1" fmla="*/ 0 h 2862914"/>
                <a:gd name="connsiteX2" fmla="*/ 2652639 w 3563178"/>
                <a:gd name="connsiteY2" fmla="*/ 2109842 h 2862914"/>
                <a:gd name="connsiteX3" fmla="*/ 0 w 3563178"/>
                <a:gd name="connsiteY3" fmla="*/ 2862914 h 2862914"/>
                <a:gd name="connsiteX4" fmla="*/ 1284435 w 3563178"/>
                <a:gd name="connsiteY4" fmla="*/ 263774 h 2862914"/>
                <a:gd name="connsiteX0" fmla="*/ 1284435 w 4794868"/>
                <a:gd name="connsiteY0" fmla="*/ 560481 h 3159621"/>
                <a:gd name="connsiteX1" fmla="*/ 3563178 w 4794868"/>
                <a:gd name="connsiteY1" fmla="*/ 296707 h 3159621"/>
                <a:gd name="connsiteX2" fmla="*/ 4794868 w 4794868"/>
                <a:gd name="connsiteY2" fmla="*/ 0 h 3159621"/>
                <a:gd name="connsiteX3" fmla="*/ 0 w 4794868"/>
                <a:gd name="connsiteY3" fmla="*/ 3159621 h 3159621"/>
                <a:gd name="connsiteX4" fmla="*/ 1284435 w 4794868"/>
                <a:gd name="connsiteY4" fmla="*/ 560481 h 3159621"/>
                <a:gd name="connsiteX0" fmla="*/ 1284435 w 5482634"/>
                <a:gd name="connsiteY0" fmla="*/ 2907948 h 5507088"/>
                <a:gd name="connsiteX1" fmla="*/ 5482634 w 5482634"/>
                <a:gd name="connsiteY1" fmla="*/ 0 h 5507088"/>
                <a:gd name="connsiteX2" fmla="*/ 4794868 w 5482634"/>
                <a:gd name="connsiteY2" fmla="*/ 2347467 h 5507088"/>
                <a:gd name="connsiteX3" fmla="*/ 0 w 5482634"/>
                <a:gd name="connsiteY3" fmla="*/ 5507088 h 5507088"/>
                <a:gd name="connsiteX4" fmla="*/ 1284435 w 5482634"/>
                <a:gd name="connsiteY4" fmla="*/ 2907948 h 5507088"/>
                <a:gd name="connsiteX0" fmla="*/ 1284435 w 5482634"/>
                <a:gd name="connsiteY0" fmla="*/ 2907948 h 5507088"/>
                <a:gd name="connsiteX1" fmla="*/ 5482634 w 5482634"/>
                <a:gd name="connsiteY1" fmla="*/ 0 h 5507088"/>
                <a:gd name="connsiteX2" fmla="*/ 4764073 w 5482634"/>
                <a:gd name="connsiteY2" fmla="*/ 2235120 h 5507088"/>
                <a:gd name="connsiteX3" fmla="*/ 0 w 5482634"/>
                <a:gd name="connsiteY3" fmla="*/ 5507088 h 5507088"/>
                <a:gd name="connsiteX4" fmla="*/ 1284435 w 5482634"/>
                <a:gd name="connsiteY4" fmla="*/ 2907948 h 5507088"/>
                <a:gd name="connsiteX0" fmla="*/ 1284435 w 5482634"/>
                <a:gd name="connsiteY0" fmla="*/ 2907948 h 5507088"/>
                <a:gd name="connsiteX1" fmla="*/ 5482634 w 5482634"/>
                <a:gd name="connsiteY1" fmla="*/ 0 h 5507088"/>
                <a:gd name="connsiteX2" fmla="*/ 4731815 w 5482634"/>
                <a:gd name="connsiteY2" fmla="*/ 2186261 h 5507088"/>
                <a:gd name="connsiteX3" fmla="*/ 0 w 5482634"/>
                <a:gd name="connsiteY3" fmla="*/ 5507088 h 5507088"/>
                <a:gd name="connsiteX4" fmla="*/ 1284435 w 5482634"/>
                <a:gd name="connsiteY4" fmla="*/ 2907948 h 550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2634" h="5507088">
                  <a:moveTo>
                    <a:pt x="1284435" y="2907948"/>
                  </a:moveTo>
                  <a:lnTo>
                    <a:pt x="5482634" y="0"/>
                  </a:lnTo>
                  <a:lnTo>
                    <a:pt x="4731815" y="2186261"/>
                  </a:lnTo>
                  <a:lnTo>
                    <a:pt x="0" y="5507088"/>
                  </a:lnTo>
                  <a:lnTo>
                    <a:pt x="1284435" y="2907948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ángulo 4"/>
            <p:cNvSpPr/>
            <p:nvPr/>
          </p:nvSpPr>
          <p:spPr>
            <a:xfrm>
              <a:off x="982133" y="5122163"/>
              <a:ext cx="6734138" cy="5384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Forma libre 5"/>
            <p:cNvSpPr/>
            <p:nvPr/>
          </p:nvSpPr>
          <p:spPr>
            <a:xfrm>
              <a:off x="7704667" y="3564466"/>
              <a:ext cx="2134227" cy="2088091"/>
            </a:xfrm>
            <a:custGeom>
              <a:avLst/>
              <a:gdLst>
                <a:gd name="connsiteX0" fmla="*/ 0 w 2133600"/>
                <a:gd name="connsiteY0" fmla="*/ 1557866 h 2040466"/>
                <a:gd name="connsiteX1" fmla="*/ 2125133 w 2133600"/>
                <a:gd name="connsiteY1" fmla="*/ 0 h 2040466"/>
                <a:gd name="connsiteX2" fmla="*/ 2133600 w 2133600"/>
                <a:gd name="connsiteY2" fmla="*/ 397933 h 2040466"/>
                <a:gd name="connsiteX3" fmla="*/ 2133600 w 2133600"/>
                <a:gd name="connsiteY3" fmla="*/ 397933 h 2040466"/>
                <a:gd name="connsiteX4" fmla="*/ 33866 w 2133600"/>
                <a:gd name="connsiteY4" fmla="*/ 2040466 h 2040466"/>
                <a:gd name="connsiteX5" fmla="*/ 33866 w 2133600"/>
                <a:gd name="connsiteY5" fmla="*/ 2040466 h 2040466"/>
                <a:gd name="connsiteX6" fmla="*/ 33866 w 2133600"/>
                <a:gd name="connsiteY6" fmla="*/ 2040466 h 2040466"/>
                <a:gd name="connsiteX7" fmla="*/ 0 w 2133600"/>
                <a:gd name="connsiteY7" fmla="*/ 1557866 h 2040466"/>
                <a:gd name="connsiteX0" fmla="*/ 0 w 2133600"/>
                <a:gd name="connsiteY0" fmla="*/ 1557866 h 2091266"/>
                <a:gd name="connsiteX1" fmla="*/ 2125133 w 2133600"/>
                <a:gd name="connsiteY1" fmla="*/ 0 h 2091266"/>
                <a:gd name="connsiteX2" fmla="*/ 2133600 w 2133600"/>
                <a:gd name="connsiteY2" fmla="*/ 397933 h 2091266"/>
                <a:gd name="connsiteX3" fmla="*/ 2133600 w 2133600"/>
                <a:gd name="connsiteY3" fmla="*/ 397933 h 2091266"/>
                <a:gd name="connsiteX4" fmla="*/ 33866 w 2133600"/>
                <a:gd name="connsiteY4" fmla="*/ 2040466 h 2091266"/>
                <a:gd name="connsiteX5" fmla="*/ 33866 w 2133600"/>
                <a:gd name="connsiteY5" fmla="*/ 2040466 h 2091266"/>
                <a:gd name="connsiteX6" fmla="*/ 8466 w 2133600"/>
                <a:gd name="connsiteY6" fmla="*/ 2091266 h 2091266"/>
                <a:gd name="connsiteX7" fmla="*/ 0 w 2133600"/>
                <a:gd name="connsiteY7" fmla="*/ 1557866 h 2091266"/>
                <a:gd name="connsiteX0" fmla="*/ 126696 w 2260296"/>
                <a:gd name="connsiteY0" fmla="*/ 1557866 h 2175216"/>
                <a:gd name="connsiteX1" fmla="*/ 2251829 w 2260296"/>
                <a:gd name="connsiteY1" fmla="*/ 0 h 2175216"/>
                <a:gd name="connsiteX2" fmla="*/ 2260296 w 2260296"/>
                <a:gd name="connsiteY2" fmla="*/ 397933 h 2175216"/>
                <a:gd name="connsiteX3" fmla="*/ 2260296 w 2260296"/>
                <a:gd name="connsiteY3" fmla="*/ 397933 h 2175216"/>
                <a:gd name="connsiteX4" fmla="*/ 160562 w 2260296"/>
                <a:gd name="connsiteY4" fmla="*/ 2040466 h 2175216"/>
                <a:gd name="connsiteX5" fmla="*/ 141512 w 2260296"/>
                <a:gd name="connsiteY5" fmla="*/ 2088091 h 2175216"/>
                <a:gd name="connsiteX6" fmla="*/ 135162 w 2260296"/>
                <a:gd name="connsiteY6" fmla="*/ 2091266 h 2175216"/>
                <a:gd name="connsiteX7" fmla="*/ 126696 w 2260296"/>
                <a:gd name="connsiteY7" fmla="*/ 1557866 h 2175216"/>
                <a:gd name="connsiteX0" fmla="*/ 126696 w 2260296"/>
                <a:gd name="connsiteY0" fmla="*/ 1557866 h 2175216"/>
                <a:gd name="connsiteX1" fmla="*/ 2251829 w 2260296"/>
                <a:gd name="connsiteY1" fmla="*/ 0 h 2175216"/>
                <a:gd name="connsiteX2" fmla="*/ 2260296 w 2260296"/>
                <a:gd name="connsiteY2" fmla="*/ 397933 h 2175216"/>
                <a:gd name="connsiteX3" fmla="*/ 2260296 w 2260296"/>
                <a:gd name="connsiteY3" fmla="*/ 397933 h 2175216"/>
                <a:gd name="connsiteX4" fmla="*/ 160562 w 2260296"/>
                <a:gd name="connsiteY4" fmla="*/ 2040466 h 2175216"/>
                <a:gd name="connsiteX5" fmla="*/ 141512 w 2260296"/>
                <a:gd name="connsiteY5" fmla="*/ 2088091 h 2175216"/>
                <a:gd name="connsiteX6" fmla="*/ 192312 w 2260296"/>
                <a:gd name="connsiteY6" fmla="*/ 2157941 h 2175216"/>
                <a:gd name="connsiteX7" fmla="*/ 126696 w 2260296"/>
                <a:gd name="connsiteY7" fmla="*/ 1557866 h 2175216"/>
                <a:gd name="connsiteX0" fmla="*/ 126696 w 2260296"/>
                <a:gd name="connsiteY0" fmla="*/ 1557866 h 2175216"/>
                <a:gd name="connsiteX1" fmla="*/ 2251829 w 2260296"/>
                <a:gd name="connsiteY1" fmla="*/ 0 h 2175216"/>
                <a:gd name="connsiteX2" fmla="*/ 2260296 w 2260296"/>
                <a:gd name="connsiteY2" fmla="*/ 397933 h 2175216"/>
                <a:gd name="connsiteX3" fmla="*/ 2260296 w 2260296"/>
                <a:gd name="connsiteY3" fmla="*/ 397933 h 2175216"/>
                <a:gd name="connsiteX4" fmla="*/ 160562 w 2260296"/>
                <a:gd name="connsiteY4" fmla="*/ 2040466 h 2175216"/>
                <a:gd name="connsiteX5" fmla="*/ 141512 w 2260296"/>
                <a:gd name="connsiteY5" fmla="*/ 2088091 h 2175216"/>
                <a:gd name="connsiteX6" fmla="*/ 151037 w 2260296"/>
                <a:gd name="connsiteY6" fmla="*/ 1878541 h 2175216"/>
                <a:gd name="connsiteX7" fmla="*/ 126696 w 2260296"/>
                <a:gd name="connsiteY7" fmla="*/ 1557866 h 2175216"/>
                <a:gd name="connsiteX0" fmla="*/ 126696 w 2260296"/>
                <a:gd name="connsiteY0" fmla="*/ 1557866 h 2175216"/>
                <a:gd name="connsiteX1" fmla="*/ 2251829 w 2260296"/>
                <a:gd name="connsiteY1" fmla="*/ 0 h 2175216"/>
                <a:gd name="connsiteX2" fmla="*/ 2260296 w 2260296"/>
                <a:gd name="connsiteY2" fmla="*/ 397933 h 2175216"/>
                <a:gd name="connsiteX3" fmla="*/ 2260296 w 2260296"/>
                <a:gd name="connsiteY3" fmla="*/ 397933 h 2175216"/>
                <a:gd name="connsiteX4" fmla="*/ 160562 w 2260296"/>
                <a:gd name="connsiteY4" fmla="*/ 2040466 h 2175216"/>
                <a:gd name="connsiteX5" fmla="*/ 141512 w 2260296"/>
                <a:gd name="connsiteY5" fmla="*/ 2088091 h 2175216"/>
                <a:gd name="connsiteX6" fmla="*/ 126696 w 2260296"/>
                <a:gd name="connsiteY6" fmla="*/ 1557866 h 2175216"/>
                <a:gd name="connsiteX0" fmla="*/ 0 w 2133600"/>
                <a:gd name="connsiteY0" fmla="*/ 1557866 h 2088091"/>
                <a:gd name="connsiteX1" fmla="*/ 2125133 w 2133600"/>
                <a:gd name="connsiteY1" fmla="*/ 0 h 2088091"/>
                <a:gd name="connsiteX2" fmla="*/ 2133600 w 2133600"/>
                <a:gd name="connsiteY2" fmla="*/ 397933 h 2088091"/>
                <a:gd name="connsiteX3" fmla="*/ 2133600 w 2133600"/>
                <a:gd name="connsiteY3" fmla="*/ 397933 h 2088091"/>
                <a:gd name="connsiteX4" fmla="*/ 14816 w 2133600"/>
                <a:gd name="connsiteY4" fmla="*/ 2088091 h 2088091"/>
                <a:gd name="connsiteX5" fmla="*/ 0 w 2133600"/>
                <a:gd name="connsiteY5" fmla="*/ 1557866 h 2088091"/>
                <a:gd name="connsiteX0" fmla="*/ 0 w 2134227"/>
                <a:gd name="connsiteY0" fmla="*/ 1557866 h 2088091"/>
                <a:gd name="connsiteX1" fmla="*/ 2125133 w 2134227"/>
                <a:gd name="connsiteY1" fmla="*/ 0 h 2088091"/>
                <a:gd name="connsiteX2" fmla="*/ 2133600 w 2134227"/>
                <a:gd name="connsiteY2" fmla="*/ 397933 h 2088091"/>
                <a:gd name="connsiteX3" fmla="*/ 2133600 w 2134227"/>
                <a:gd name="connsiteY3" fmla="*/ 493183 h 2088091"/>
                <a:gd name="connsiteX4" fmla="*/ 14816 w 2134227"/>
                <a:gd name="connsiteY4" fmla="*/ 2088091 h 2088091"/>
                <a:gd name="connsiteX5" fmla="*/ 0 w 2134227"/>
                <a:gd name="connsiteY5" fmla="*/ 1557866 h 2088091"/>
                <a:gd name="connsiteX0" fmla="*/ 0 w 2134227"/>
                <a:gd name="connsiteY0" fmla="*/ 1557866 h 2088091"/>
                <a:gd name="connsiteX1" fmla="*/ 2125133 w 2134227"/>
                <a:gd name="connsiteY1" fmla="*/ 0 h 2088091"/>
                <a:gd name="connsiteX2" fmla="*/ 2133600 w 2134227"/>
                <a:gd name="connsiteY2" fmla="*/ 397933 h 2088091"/>
                <a:gd name="connsiteX3" fmla="*/ 2133600 w 2134227"/>
                <a:gd name="connsiteY3" fmla="*/ 550333 h 2088091"/>
                <a:gd name="connsiteX4" fmla="*/ 14816 w 2134227"/>
                <a:gd name="connsiteY4" fmla="*/ 2088091 h 2088091"/>
                <a:gd name="connsiteX5" fmla="*/ 0 w 2134227"/>
                <a:gd name="connsiteY5" fmla="*/ 1557866 h 2088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4227" h="2088091">
                  <a:moveTo>
                    <a:pt x="0" y="1557866"/>
                  </a:moveTo>
                  <a:lnTo>
                    <a:pt x="2125133" y="0"/>
                  </a:lnTo>
                  <a:cubicBezTo>
                    <a:pt x="2127955" y="132644"/>
                    <a:pt x="2132189" y="306211"/>
                    <a:pt x="2133600" y="397933"/>
                  </a:cubicBezTo>
                  <a:cubicBezTo>
                    <a:pt x="2135011" y="489655"/>
                    <a:pt x="2133600" y="518583"/>
                    <a:pt x="2133600" y="550333"/>
                  </a:cubicBezTo>
                  <a:lnTo>
                    <a:pt x="14816" y="2088091"/>
                  </a:lnTo>
                  <a:lnTo>
                    <a:pt x="0" y="1557866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CuadroTexto 6"/>
          <p:cNvSpPr txBox="1"/>
          <p:nvPr/>
        </p:nvSpPr>
        <p:spPr>
          <a:xfrm>
            <a:off x="5749925" y="4521200"/>
            <a:ext cx="260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CONVENIO DE BUDAPEST</a:t>
            </a:r>
            <a:endParaRPr lang="en-GB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30850" y="5006975"/>
            <a:ext cx="279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 DE TALLIN Ver 2.0</a:t>
            </a:r>
            <a:endParaRPr lang="en-GB" b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29138" y="0"/>
            <a:ext cx="11677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L"/>
            </a:defPPr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es-C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ARQUITECTURA PARA UN SISTEMA NACIONAL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2671181" y="1663958"/>
            <a:ext cx="8856761" cy="6315892"/>
            <a:chOff x="1068270" y="1177077"/>
            <a:chExt cx="8856761" cy="6315892"/>
          </a:xfrm>
        </p:grpSpPr>
        <p:grpSp>
          <p:nvGrpSpPr>
            <p:cNvPr id="12" name="Grupo 11"/>
            <p:cNvGrpSpPr/>
            <p:nvPr/>
          </p:nvGrpSpPr>
          <p:grpSpPr>
            <a:xfrm>
              <a:off x="1068270" y="1177077"/>
              <a:ext cx="8856761" cy="6315892"/>
              <a:chOff x="982133" y="1185454"/>
              <a:chExt cx="8856761" cy="6315892"/>
            </a:xfrm>
          </p:grpSpPr>
          <p:sp>
            <p:nvSpPr>
              <p:cNvPr id="14" name="Rectángulo 7"/>
              <p:cNvSpPr/>
              <p:nvPr/>
            </p:nvSpPr>
            <p:spPr>
              <a:xfrm rot="2050788">
                <a:off x="2197721" y="1185454"/>
                <a:ext cx="6467289" cy="6315892"/>
              </a:xfrm>
              <a:custGeom>
                <a:avLst/>
                <a:gdLst>
                  <a:gd name="connsiteX0" fmla="*/ 0 w 3563178"/>
                  <a:gd name="connsiteY0" fmla="*/ 0 h 2862914"/>
                  <a:gd name="connsiteX1" fmla="*/ 3563178 w 3563178"/>
                  <a:gd name="connsiteY1" fmla="*/ 0 h 2862914"/>
                  <a:gd name="connsiteX2" fmla="*/ 3563178 w 3563178"/>
                  <a:gd name="connsiteY2" fmla="*/ 2862914 h 2862914"/>
                  <a:gd name="connsiteX3" fmla="*/ 0 w 3563178"/>
                  <a:gd name="connsiteY3" fmla="*/ 2862914 h 2862914"/>
                  <a:gd name="connsiteX4" fmla="*/ 0 w 3563178"/>
                  <a:gd name="connsiteY4" fmla="*/ 0 h 2862914"/>
                  <a:gd name="connsiteX0" fmla="*/ 1284435 w 3563178"/>
                  <a:gd name="connsiteY0" fmla="*/ 263774 h 2862914"/>
                  <a:gd name="connsiteX1" fmla="*/ 3563178 w 3563178"/>
                  <a:gd name="connsiteY1" fmla="*/ 0 h 2862914"/>
                  <a:gd name="connsiteX2" fmla="*/ 3563178 w 3563178"/>
                  <a:gd name="connsiteY2" fmla="*/ 2862914 h 2862914"/>
                  <a:gd name="connsiteX3" fmla="*/ 0 w 3563178"/>
                  <a:gd name="connsiteY3" fmla="*/ 2862914 h 2862914"/>
                  <a:gd name="connsiteX4" fmla="*/ 1284435 w 3563178"/>
                  <a:gd name="connsiteY4" fmla="*/ 263774 h 2862914"/>
                  <a:gd name="connsiteX0" fmla="*/ 1284435 w 3563178"/>
                  <a:gd name="connsiteY0" fmla="*/ 263774 h 2862914"/>
                  <a:gd name="connsiteX1" fmla="*/ 3563178 w 3563178"/>
                  <a:gd name="connsiteY1" fmla="*/ 0 h 2862914"/>
                  <a:gd name="connsiteX2" fmla="*/ 2652639 w 3563178"/>
                  <a:gd name="connsiteY2" fmla="*/ 2109842 h 2862914"/>
                  <a:gd name="connsiteX3" fmla="*/ 0 w 3563178"/>
                  <a:gd name="connsiteY3" fmla="*/ 2862914 h 2862914"/>
                  <a:gd name="connsiteX4" fmla="*/ 1284435 w 3563178"/>
                  <a:gd name="connsiteY4" fmla="*/ 263774 h 2862914"/>
                  <a:gd name="connsiteX0" fmla="*/ 1284435 w 4794868"/>
                  <a:gd name="connsiteY0" fmla="*/ 560481 h 3159621"/>
                  <a:gd name="connsiteX1" fmla="*/ 3563178 w 4794868"/>
                  <a:gd name="connsiteY1" fmla="*/ 296707 h 3159621"/>
                  <a:gd name="connsiteX2" fmla="*/ 4794868 w 4794868"/>
                  <a:gd name="connsiteY2" fmla="*/ 0 h 3159621"/>
                  <a:gd name="connsiteX3" fmla="*/ 0 w 4794868"/>
                  <a:gd name="connsiteY3" fmla="*/ 3159621 h 3159621"/>
                  <a:gd name="connsiteX4" fmla="*/ 1284435 w 4794868"/>
                  <a:gd name="connsiteY4" fmla="*/ 560481 h 3159621"/>
                  <a:gd name="connsiteX0" fmla="*/ 1284435 w 5482634"/>
                  <a:gd name="connsiteY0" fmla="*/ 2907948 h 5507088"/>
                  <a:gd name="connsiteX1" fmla="*/ 5482634 w 5482634"/>
                  <a:gd name="connsiteY1" fmla="*/ 0 h 5507088"/>
                  <a:gd name="connsiteX2" fmla="*/ 4794868 w 5482634"/>
                  <a:gd name="connsiteY2" fmla="*/ 2347467 h 5507088"/>
                  <a:gd name="connsiteX3" fmla="*/ 0 w 5482634"/>
                  <a:gd name="connsiteY3" fmla="*/ 5507088 h 5507088"/>
                  <a:gd name="connsiteX4" fmla="*/ 1284435 w 5482634"/>
                  <a:gd name="connsiteY4" fmla="*/ 2907948 h 5507088"/>
                  <a:gd name="connsiteX0" fmla="*/ 1284435 w 5482634"/>
                  <a:gd name="connsiteY0" fmla="*/ 2907948 h 5507088"/>
                  <a:gd name="connsiteX1" fmla="*/ 5482634 w 5482634"/>
                  <a:gd name="connsiteY1" fmla="*/ 0 h 5507088"/>
                  <a:gd name="connsiteX2" fmla="*/ 4764073 w 5482634"/>
                  <a:gd name="connsiteY2" fmla="*/ 2235120 h 5507088"/>
                  <a:gd name="connsiteX3" fmla="*/ 0 w 5482634"/>
                  <a:gd name="connsiteY3" fmla="*/ 5507088 h 5507088"/>
                  <a:gd name="connsiteX4" fmla="*/ 1284435 w 5482634"/>
                  <a:gd name="connsiteY4" fmla="*/ 2907948 h 5507088"/>
                  <a:gd name="connsiteX0" fmla="*/ 1284435 w 5482634"/>
                  <a:gd name="connsiteY0" fmla="*/ 2907948 h 5507088"/>
                  <a:gd name="connsiteX1" fmla="*/ 5482634 w 5482634"/>
                  <a:gd name="connsiteY1" fmla="*/ 0 h 5507088"/>
                  <a:gd name="connsiteX2" fmla="*/ 4731815 w 5482634"/>
                  <a:gd name="connsiteY2" fmla="*/ 2186261 h 5507088"/>
                  <a:gd name="connsiteX3" fmla="*/ 0 w 5482634"/>
                  <a:gd name="connsiteY3" fmla="*/ 5507088 h 5507088"/>
                  <a:gd name="connsiteX4" fmla="*/ 1284435 w 5482634"/>
                  <a:gd name="connsiteY4" fmla="*/ 2907948 h 5507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2634" h="5507088">
                    <a:moveTo>
                      <a:pt x="1284435" y="2907948"/>
                    </a:moveTo>
                    <a:lnTo>
                      <a:pt x="5482634" y="0"/>
                    </a:lnTo>
                    <a:lnTo>
                      <a:pt x="4731815" y="2186261"/>
                    </a:lnTo>
                    <a:lnTo>
                      <a:pt x="0" y="5507088"/>
                    </a:lnTo>
                    <a:lnTo>
                      <a:pt x="1284435" y="2907948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Rectángulo 14"/>
              <p:cNvSpPr/>
              <p:nvPr/>
            </p:nvSpPr>
            <p:spPr>
              <a:xfrm>
                <a:off x="982133" y="5122163"/>
                <a:ext cx="6734138" cy="53840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orma libre 15"/>
              <p:cNvSpPr/>
              <p:nvPr/>
            </p:nvSpPr>
            <p:spPr>
              <a:xfrm>
                <a:off x="7704667" y="3564466"/>
                <a:ext cx="2134227" cy="2088091"/>
              </a:xfrm>
              <a:custGeom>
                <a:avLst/>
                <a:gdLst>
                  <a:gd name="connsiteX0" fmla="*/ 0 w 2133600"/>
                  <a:gd name="connsiteY0" fmla="*/ 1557866 h 2040466"/>
                  <a:gd name="connsiteX1" fmla="*/ 2125133 w 2133600"/>
                  <a:gd name="connsiteY1" fmla="*/ 0 h 2040466"/>
                  <a:gd name="connsiteX2" fmla="*/ 2133600 w 2133600"/>
                  <a:gd name="connsiteY2" fmla="*/ 397933 h 2040466"/>
                  <a:gd name="connsiteX3" fmla="*/ 2133600 w 2133600"/>
                  <a:gd name="connsiteY3" fmla="*/ 397933 h 2040466"/>
                  <a:gd name="connsiteX4" fmla="*/ 33866 w 2133600"/>
                  <a:gd name="connsiteY4" fmla="*/ 2040466 h 2040466"/>
                  <a:gd name="connsiteX5" fmla="*/ 33866 w 2133600"/>
                  <a:gd name="connsiteY5" fmla="*/ 2040466 h 2040466"/>
                  <a:gd name="connsiteX6" fmla="*/ 33866 w 2133600"/>
                  <a:gd name="connsiteY6" fmla="*/ 2040466 h 2040466"/>
                  <a:gd name="connsiteX7" fmla="*/ 0 w 2133600"/>
                  <a:gd name="connsiteY7" fmla="*/ 1557866 h 2040466"/>
                  <a:gd name="connsiteX0" fmla="*/ 0 w 2133600"/>
                  <a:gd name="connsiteY0" fmla="*/ 1557866 h 2091266"/>
                  <a:gd name="connsiteX1" fmla="*/ 2125133 w 2133600"/>
                  <a:gd name="connsiteY1" fmla="*/ 0 h 2091266"/>
                  <a:gd name="connsiteX2" fmla="*/ 2133600 w 2133600"/>
                  <a:gd name="connsiteY2" fmla="*/ 397933 h 2091266"/>
                  <a:gd name="connsiteX3" fmla="*/ 2133600 w 2133600"/>
                  <a:gd name="connsiteY3" fmla="*/ 397933 h 2091266"/>
                  <a:gd name="connsiteX4" fmla="*/ 33866 w 2133600"/>
                  <a:gd name="connsiteY4" fmla="*/ 2040466 h 2091266"/>
                  <a:gd name="connsiteX5" fmla="*/ 33866 w 2133600"/>
                  <a:gd name="connsiteY5" fmla="*/ 2040466 h 2091266"/>
                  <a:gd name="connsiteX6" fmla="*/ 8466 w 2133600"/>
                  <a:gd name="connsiteY6" fmla="*/ 2091266 h 2091266"/>
                  <a:gd name="connsiteX7" fmla="*/ 0 w 2133600"/>
                  <a:gd name="connsiteY7" fmla="*/ 1557866 h 2091266"/>
                  <a:gd name="connsiteX0" fmla="*/ 126696 w 2260296"/>
                  <a:gd name="connsiteY0" fmla="*/ 1557866 h 2175216"/>
                  <a:gd name="connsiteX1" fmla="*/ 2251829 w 2260296"/>
                  <a:gd name="connsiteY1" fmla="*/ 0 h 2175216"/>
                  <a:gd name="connsiteX2" fmla="*/ 2260296 w 2260296"/>
                  <a:gd name="connsiteY2" fmla="*/ 397933 h 2175216"/>
                  <a:gd name="connsiteX3" fmla="*/ 2260296 w 2260296"/>
                  <a:gd name="connsiteY3" fmla="*/ 397933 h 2175216"/>
                  <a:gd name="connsiteX4" fmla="*/ 160562 w 2260296"/>
                  <a:gd name="connsiteY4" fmla="*/ 2040466 h 2175216"/>
                  <a:gd name="connsiteX5" fmla="*/ 141512 w 2260296"/>
                  <a:gd name="connsiteY5" fmla="*/ 2088091 h 2175216"/>
                  <a:gd name="connsiteX6" fmla="*/ 135162 w 2260296"/>
                  <a:gd name="connsiteY6" fmla="*/ 2091266 h 2175216"/>
                  <a:gd name="connsiteX7" fmla="*/ 126696 w 2260296"/>
                  <a:gd name="connsiteY7" fmla="*/ 1557866 h 2175216"/>
                  <a:gd name="connsiteX0" fmla="*/ 126696 w 2260296"/>
                  <a:gd name="connsiteY0" fmla="*/ 1557866 h 2175216"/>
                  <a:gd name="connsiteX1" fmla="*/ 2251829 w 2260296"/>
                  <a:gd name="connsiteY1" fmla="*/ 0 h 2175216"/>
                  <a:gd name="connsiteX2" fmla="*/ 2260296 w 2260296"/>
                  <a:gd name="connsiteY2" fmla="*/ 397933 h 2175216"/>
                  <a:gd name="connsiteX3" fmla="*/ 2260296 w 2260296"/>
                  <a:gd name="connsiteY3" fmla="*/ 397933 h 2175216"/>
                  <a:gd name="connsiteX4" fmla="*/ 160562 w 2260296"/>
                  <a:gd name="connsiteY4" fmla="*/ 2040466 h 2175216"/>
                  <a:gd name="connsiteX5" fmla="*/ 141512 w 2260296"/>
                  <a:gd name="connsiteY5" fmla="*/ 2088091 h 2175216"/>
                  <a:gd name="connsiteX6" fmla="*/ 192312 w 2260296"/>
                  <a:gd name="connsiteY6" fmla="*/ 2157941 h 2175216"/>
                  <a:gd name="connsiteX7" fmla="*/ 126696 w 2260296"/>
                  <a:gd name="connsiteY7" fmla="*/ 1557866 h 2175216"/>
                  <a:gd name="connsiteX0" fmla="*/ 126696 w 2260296"/>
                  <a:gd name="connsiteY0" fmla="*/ 1557866 h 2175216"/>
                  <a:gd name="connsiteX1" fmla="*/ 2251829 w 2260296"/>
                  <a:gd name="connsiteY1" fmla="*/ 0 h 2175216"/>
                  <a:gd name="connsiteX2" fmla="*/ 2260296 w 2260296"/>
                  <a:gd name="connsiteY2" fmla="*/ 397933 h 2175216"/>
                  <a:gd name="connsiteX3" fmla="*/ 2260296 w 2260296"/>
                  <a:gd name="connsiteY3" fmla="*/ 397933 h 2175216"/>
                  <a:gd name="connsiteX4" fmla="*/ 160562 w 2260296"/>
                  <a:gd name="connsiteY4" fmla="*/ 2040466 h 2175216"/>
                  <a:gd name="connsiteX5" fmla="*/ 141512 w 2260296"/>
                  <a:gd name="connsiteY5" fmla="*/ 2088091 h 2175216"/>
                  <a:gd name="connsiteX6" fmla="*/ 151037 w 2260296"/>
                  <a:gd name="connsiteY6" fmla="*/ 1878541 h 2175216"/>
                  <a:gd name="connsiteX7" fmla="*/ 126696 w 2260296"/>
                  <a:gd name="connsiteY7" fmla="*/ 1557866 h 2175216"/>
                  <a:gd name="connsiteX0" fmla="*/ 126696 w 2260296"/>
                  <a:gd name="connsiteY0" fmla="*/ 1557866 h 2175216"/>
                  <a:gd name="connsiteX1" fmla="*/ 2251829 w 2260296"/>
                  <a:gd name="connsiteY1" fmla="*/ 0 h 2175216"/>
                  <a:gd name="connsiteX2" fmla="*/ 2260296 w 2260296"/>
                  <a:gd name="connsiteY2" fmla="*/ 397933 h 2175216"/>
                  <a:gd name="connsiteX3" fmla="*/ 2260296 w 2260296"/>
                  <a:gd name="connsiteY3" fmla="*/ 397933 h 2175216"/>
                  <a:gd name="connsiteX4" fmla="*/ 160562 w 2260296"/>
                  <a:gd name="connsiteY4" fmla="*/ 2040466 h 2175216"/>
                  <a:gd name="connsiteX5" fmla="*/ 141512 w 2260296"/>
                  <a:gd name="connsiteY5" fmla="*/ 2088091 h 2175216"/>
                  <a:gd name="connsiteX6" fmla="*/ 126696 w 2260296"/>
                  <a:gd name="connsiteY6" fmla="*/ 1557866 h 2175216"/>
                  <a:gd name="connsiteX0" fmla="*/ 0 w 2133600"/>
                  <a:gd name="connsiteY0" fmla="*/ 1557866 h 2088091"/>
                  <a:gd name="connsiteX1" fmla="*/ 2125133 w 2133600"/>
                  <a:gd name="connsiteY1" fmla="*/ 0 h 2088091"/>
                  <a:gd name="connsiteX2" fmla="*/ 2133600 w 2133600"/>
                  <a:gd name="connsiteY2" fmla="*/ 397933 h 2088091"/>
                  <a:gd name="connsiteX3" fmla="*/ 2133600 w 2133600"/>
                  <a:gd name="connsiteY3" fmla="*/ 397933 h 2088091"/>
                  <a:gd name="connsiteX4" fmla="*/ 14816 w 2133600"/>
                  <a:gd name="connsiteY4" fmla="*/ 2088091 h 2088091"/>
                  <a:gd name="connsiteX5" fmla="*/ 0 w 2133600"/>
                  <a:gd name="connsiteY5" fmla="*/ 1557866 h 2088091"/>
                  <a:gd name="connsiteX0" fmla="*/ 0 w 2134227"/>
                  <a:gd name="connsiteY0" fmla="*/ 1557866 h 2088091"/>
                  <a:gd name="connsiteX1" fmla="*/ 2125133 w 2134227"/>
                  <a:gd name="connsiteY1" fmla="*/ 0 h 2088091"/>
                  <a:gd name="connsiteX2" fmla="*/ 2133600 w 2134227"/>
                  <a:gd name="connsiteY2" fmla="*/ 397933 h 2088091"/>
                  <a:gd name="connsiteX3" fmla="*/ 2133600 w 2134227"/>
                  <a:gd name="connsiteY3" fmla="*/ 493183 h 2088091"/>
                  <a:gd name="connsiteX4" fmla="*/ 14816 w 2134227"/>
                  <a:gd name="connsiteY4" fmla="*/ 2088091 h 2088091"/>
                  <a:gd name="connsiteX5" fmla="*/ 0 w 2134227"/>
                  <a:gd name="connsiteY5" fmla="*/ 1557866 h 2088091"/>
                  <a:gd name="connsiteX0" fmla="*/ 0 w 2134227"/>
                  <a:gd name="connsiteY0" fmla="*/ 1557866 h 2088091"/>
                  <a:gd name="connsiteX1" fmla="*/ 2125133 w 2134227"/>
                  <a:gd name="connsiteY1" fmla="*/ 0 h 2088091"/>
                  <a:gd name="connsiteX2" fmla="*/ 2133600 w 2134227"/>
                  <a:gd name="connsiteY2" fmla="*/ 397933 h 2088091"/>
                  <a:gd name="connsiteX3" fmla="*/ 2133600 w 2134227"/>
                  <a:gd name="connsiteY3" fmla="*/ 550333 h 2088091"/>
                  <a:gd name="connsiteX4" fmla="*/ 14816 w 2134227"/>
                  <a:gd name="connsiteY4" fmla="*/ 2088091 h 2088091"/>
                  <a:gd name="connsiteX5" fmla="*/ 0 w 2134227"/>
                  <a:gd name="connsiteY5" fmla="*/ 1557866 h 2088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4227" h="2088091">
                    <a:moveTo>
                      <a:pt x="0" y="1557866"/>
                    </a:moveTo>
                    <a:lnTo>
                      <a:pt x="2125133" y="0"/>
                    </a:lnTo>
                    <a:cubicBezTo>
                      <a:pt x="2127955" y="132644"/>
                      <a:pt x="2132189" y="306211"/>
                      <a:pt x="2133600" y="397933"/>
                    </a:cubicBezTo>
                    <a:cubicBezTo>
                      <a:pt x="2135011" y="489655"/>
                      <a:pt x="2133600" y="518583"/>
                      <a:pt x="2133600" y="550333"/>
                    </a:cubicBezTo>
                    <a:lnTo>
                      <a:pt x="14816" y="2088091"/>
                    </a:lnTo>
                    <a:lnTo>
                      <a:pt x="0" y="1557866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CuadroTexto 12"/>
            <p:cNvSpPr txBox="1"/>
            <p:nvPr/>
          </p:nvSpPr>
          <p:spPr>
            <a:xfrm>
              <a:off x="1554555" y="5212240"/>
              <a:ext cx="5723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b="1" dirty="0" smtClean="0">
                  <a:solidFill>
                    <a:schemeClr val="bg1"/>
                  </a:solidFill>
                </a:rPr>
                <a:t>Leyes Nacionales  de Persecución del delito informático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 rot="173779">
            <a:off x="7849205" y="1775707"/>
            <a:ext cx="1185334" cy="3608782"/>
            <a:chOff x="6671280" y="1226433"/>
            <a:chExt cx="1185334" cy="3608782"/>
          </a:xfrm>
        </p:grpSpPr>
        <p:sp>
          <p:nvSpPr>
            <p:cNvPr id="18" name="Disco magnético 11"/>
            <p:cNvSpPr/>
            <p:nvPr/>
          </p:nvSpPr>
          <p:spPr>
            <a:xfrm rot="21421407">
              <a:off x="6671280" y="1226433"/>
              <a:ext cx="1185334" cy="3608782"/>
            </a:xfrm>
            <a:custGeom>
              <a:avLst/>
              <a:gdLst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5000 w 10000"/>
                <a:gd name="connsiteY1" fmla="*/ 3334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5204 w 10000"/>
                <a:gd name="connsiteY1" fmla="*/ 2042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 stroke="0" extrusionOk="0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10000" y="8333"/>
                  </a:lnTo>
                  <a:cubicBezTo>
                    <a:pt x="10000" y="9254"/>
                    <a:pt x="7761" y="10000"/>
                    <a:pt x="5000" y="10000"/>
                  </a:cubicBezTo>
                  <a:cubicBezTo>
                    <a:pt x="2239" y="10000"/>
                    <a:pt x="0" y="9254"/>
                    <a:pt x="0" y="8333"/>
                  </a:cubicBezTo>
                  <a:lnTo>
                    <a:pt x="0" y="1667"/>
                  </a:lnTo>
                  <a:close/>
                </a:path>
                <a:path w="10000" h="10000" fill="none" extrusionOk="0">
                  <a:moveTo>
                    <a:pt x="10000" y="1667"/>
                  </a:moveTo>
                  <a:cubicBezTo>
                    <a:pt x="10000" y="2588"/>
                    <a:pt x="7965" y="2042"/>
                    <a:pt x="5204" y="2042"/>
                  </a:cubicBezTo>
                  <a:cubicBezTo>
                    <a:pt x="2443" y="2042"/>
                    <a:pt x="0" y="2588"/>
                    <a:pt x="0" y="1667"/>
                  </a:cubicBezTo>
                </a:path>
                <a:path w="10000" h="10000" fill="none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10000" y="8333"/>
                  </a:lnTo>
                  <a:cubicBezTo>
                    <a:pt x="10000" y="9254"/>
                    <a:pt x="7761" y="10000"/>
                    <a:pt x="5000" y="10000"/>
                  </a:cubicBezTo>
                  <a:cubicBezTo>
                    <a:pt x="2239" y="10000"/>
                    <a:pt x="0" y="9254"/>
                    <a:pt x="0" y="8333"/>
                  </a:cubicBezTo>
                  <a:lnTo>
                    <a:pt x="0" y="166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CuadroTexto 18"/>
            <p:cNvSpPr txBox="1"/>
            <p:nvPr/>
          </p:nvSpPr>
          <p:spPr>
            <a:xfrm rot="16026221">
              <a:off x="5935443" y="2798184"/>
              <a:ext cx="265700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PROTECCION DE </a:t>
              </a:r>
            </a:p>
            <a:p>
              <a:pPr algn="ctr"/>
              <a:r>
                <a:rPr lang="es-CL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INFRAESTRCTURA</a:t>
              </a:r>
            </a:p>
            <a:p>
              <a:pPr algn="ctr"/>
              <a:r>
                <a:rPr lang="es-CL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CRÍTICA INFORMACIÓN</a:t>
              </a:r>
              <a:endParaRPr lang="en-GB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 rot="159686">
            <a:off x="3528192" y="1819385"/>
            <a:ext cx="1185334" cy="3582995"/>
            <a:chOff x="2397892" y="1260585"/>
            <a:chExt cx="1185334" cy="3582995"/>
          </a:xfrm>
        </p:grpSpPr>
        <p:sp>
          <p:nvSpPr>
            <p:cNvPr id="21" name="Disco magnético 5"/>
            <p:cNvSpPr/>
            <p:nvPr/>
          </p:nvSpPr>
          <p:spPr>
            <a:xfrm rot="21421407">
              <a:off x="2397892" y="1260585"/>
              <a:ext cx="1185334" cy="3582995"/>
            </a:xfrm>
            <a:custGeom>
              <a:avLst/>
              <a:gdLst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5000 w 10000"/>
                <a:gd name="connsiteY1" fmla="*/ 3334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5398 w 10000"/>
                <a:gd name="connsiteY1" fmla="*/ 1824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4198 w 10000"/>
                <a:gd name="connsiteY1" fmla="*/ 1777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4435 w 10000"/>
                <a:gd name="connsiteY1" fmla="*/ 1808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 stroke="0" extrusionOk="0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10000" y="8333"/>
                  </a:lnTo>
                  <a:cubicBezTo>
                    <a:pt x="10000" y="9254"/>
                    <a:pt x="7761" y="10000"/>
                    <a:pt x="5000" y="10000"/>
                  </a:cubicBezTo>
                  <a:cubicBezTo>
                    <a:pt x="2239" y="10000"/>
                    <a:pt x="0" y="9254"/>
                    <a:pt x="0" y="8333"/>
                  </a:cubicBezTo>
                  <a:lnTo>
                    <a:pt x="0" y="1667"/>
                  </a:lnTo>
                  <a:close/>
                </a:path>
                <a:path w="10000" h="10000" fill="none" extrusionOk="0">
                  <a:moveTo>
                    <a:pt x="10000" y="1667"/>
                  </a:moveTo>
                  <a:cubicBezTo>
                    <a:pt x="10000" y="2588"/>
                    <a:pt x="7196" y="1808"/>
                    <a:pt x="4435" y="1808"/>
                  </a:cubicBezTo>
                  <a:cubicBezTo>
                    <a:pt x="1674" y="1808"/>
                    <a:pt x="0" y="2588"/>
                    <a:pt x="0" y="1667"/>
                  </a:cubicBezTo>
                </a:path>
                <a:path w="10000" h="10000" fill="none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10000" y="8333"/>
                  </a:lnTo>
                  <a:cubicBezTo>
                    <a:pt x="10000" y="9254"/>
                    <a:pt x="7761" y="10000"/>
                    <a:pt x="5000" y="10000"/>
                  </a:cubicBezTo>
                  <a:cubicBezTo>
                    <a:pt x="2239" y="10000"/>
                    <a:pt x="0" y="9254"/>
                    <a:pt x="0" y="8333"/>
                  </a:cubicBezTo>
                  <a:lnTo>
                    <a:pt x="0" y="1667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CuadroTexto 21"/>
            <p:cNvSpPr txBox="1"/>
            <p:nvPr/>
          </p:nvSpPr>
          <p:spPr>
            <a:xfrm rot="16009057">
              <a:off x="1872887" y="2910444"/>
              <a:ext cx="23135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PROTECCION DE </a:t>
              </a:r>
            </a:p>
            <a:p>
              <a:pPr algn="ctr"/>
              <a:r>
                <a:rPr lang="es-CL" sz="2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DATOS PERSONALES</a:t>
              </a:r>
              <a:endParaRPr lang="en-GB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" name="Triángulo isósceles 8"/>
          <p:cNvSpPr/>
          <p:nvPr/>
        </p:nvSpPr>
        <p:spPr>
          <a:xfrm>
            <a:off x="1754650" y="715054"/>
            <a:ext cx="9353550" cy="1515176"/>
          </a:xfrm>
          <a:custGeom>
            <a:avLst/>
            <a:gdLst>
              <a:gd name="connsiteX0" fmla="*/ 0 w 9353550"/>
              <a:gd name="connsiteY0" fmla="*/ 2016393 h 2016393"/>
              <a:gd name="connsiteX1" fmla="*/ 4657694 w 9353550"/>
              <a:gd name="connsiteY1" fmla="*/ 0 h 2016393"/>
              <a:gd name="connsiteX2" fmla="*/ 9353550 w 9353550"/>
              <a:gd name="connsiteY2" fmla="*/ 2016393 h 2016393"/>
              <a:gd name="connsiteX3" fmla="*/ 0 w 9353550"/>
              <a:gd name="connsiteY3" fmla="*/ 2016393 h 2016393"/>
              <a:gd name="connsiteX0" fmla="*/ 0 w 9353550"/>
              <a:gd name="connsiteY0" fmla="*/ 1368693 h 1368693"/>
              <a:gd name="connsiteX1" fmla="*/ 4619594 w 9353550"/>
              <a:gd name="connsiteY1" fmla="*/ 0 h 1368693"/>
              <a:gd name="connsiteX2" fmla="*/ 9353550 w 9353550"/>
              <a:gd name="connsiteY2" fmla="*/ 1368693 h 1368693"/>
              <a:gd name="connsiteX3" fmla="*/ 0 w 9353550"/>
              <a:gd name="connsiteY3" fmla="*/ 1368693 h 13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3550" h="1368693">
                <a:moveTo>
                  <a:pt x="0" y="1368693"/>
                </a:moveTo>
                <a:lnTo>
                  <a:pt x="4619594" y="0"/>
                </a:lnTo>
                <a:lnTo>
                  <a:pt x="9353550" y="1368693"/>
                </a:lnTo>
                <a:lnTo>
                  <a:pt x="0" y="136869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 CIBERSEGURIDAD</a:t>
            </a:r>
          </a:p>
          <a:p>
            <a:pPr algn="ctr"/>
            <a:r>
              <a:rPr lang="es-C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 CHILENO DE LA CIBERSEGURIDADA</a:t>
            </a:r>
            <a:endParaRPr lang="en-GB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lipse 23"/>
          <p:cNvSpPr/>
          <p:nvPr/>
        </p:nvSpPr>
        <p:spPr>
          <a:xfrm>
            <a:off x="4925697" y="2669387"/>
            <a:ext cx="2782984" cy="2423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900" b="1" dirty="0" smtClean="0"/>
              <a:t>GOBERNANZA</a:t>
            </a:r>
          </a:p>
          <a:p>
            <a:pPr algn="ctr"/>
            <a:r>
              <a:rPr lang="es-CL" sz="1900" b="1" dirty="0" smtClean="0"/>
              <a:t>CIBERSEGURIDAD</a:t>
            </a:r>
          </a:p>
          <a:p>
            <a:pPr algn="ctr"/>
            <a:endParaRPr lang="es-CL" dirty="0"/>
          </a:p>
          <a:p>
            <a:pPr algn="ctr"/>
            <a:r>
              <a:rPr lang="es-CL" dirty="0" smtClean="0"/>
              <a:t>AGENCIA</a:t>
            </a:r>
          </a:p>
          <a:p>
            <a:pPr algn="ctr"/>
            <a:r>
              <a:rPr lang="es-CL" dirty="0" smtClean="0"/>
              <a:t>CSIRTS</a:t>
            </a:r>
            <a:endParaRPr lang="es-CL" dirty="0"/>
          </a:p>
        </p:txBody>
      </p:sp>
      <p:sp>
        <p:nvSpPr>
          <p:cNvPr id="10" name="CuadroTexto 9"/>
          <p:cNvSpPr txBox="1"/>
          <p:nvPr/>
        </p:nvSpPr>
        <p:spPr>
          <a:xfrm>
            <a:off x="2641854" y="6218284"/>
            <a:ext cx="697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Tratados Internacionales – Convenios – Leyes de alcance Internacional 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0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2" y="986114"/>
            <a:ext cx="9034648" cy="558348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2954867" y="1452639"/>
            <a:ext cx="3283131" cy="49469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adroTexto 3"/>
          <p:cNvSpPr txBox="1"/>
          <p:nvPr/>
        </p:nvSpPr>
        <p:spPr>
          <a:xfrm>
            <a:off x="457201" y="145293"/>
            <a:ext cx="10136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DIARIO OFICIAL – 1 OCTUBRE 2018</a:t>
            </a:r>
            <a:endParaRPr lang="es-CL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024280" y="1299531"/>
            <a:ext cx="3345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LEY 21.113</a:t>
            </a:r>
            <a:endParaRPr lang="es-CL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9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944034"/>
            <a:ext cx="10058400" cy="56578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7201" y="145293"/>
            <a:ext cx="9830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LANZAMIENTO – 1 OCTUBRE 2018</a:t>
            </a:r>
            <a:endParaRPr lang="es-CL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57201" y="145293"/>
            <a:ext cx="9830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L" dirty="0"/>
              <a:t>LANZAMIENTO – 1 OCTUBRE 2018</a:t>
            </a:r>
          </a:p>
        </p:txBody>
      </p:sp>
      <p:sp>
        <p:nvSpPr>
          <p:cNvPr id="5" name="AutoShape 2" descr="Image result for p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0" name="Picture 4" descr="Image result for pdi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938" y="822854"/>
            <a:ext cx="2633730" cy="16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177795" y="855134"/>
            <a:ext cx="9144000" cy="6146800"/>
          </a:xfrm>
          <a:prstGeom prst="rect">
            <a:avLst/>
          </a:prstGeom>
        </p:spPr>
      </p:pic>
      <p:pic>
        <p:nvPicPr>
          <p:cNvPr id="9222" name="Picture 6" descr="Image result for inacap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8" b="18535"/>
          <a:stretch/>
        </p:blipFill>
        <p:spPr bwMode="auto">
          <a:xfrm>
            <a:off x="9417050" y="2683932"/>
            <a:ext cx="2672292" cy="153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3161055" y="1541124"/>
            <a:ext cx="5573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dirty="0" smtClean="0">
                <a:solidFill>
                  <a:srgbClr val="41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ALFABETIZACIÓN DIGITAL</a:t>
            </a:r>
            <a:endParaRPr lang="es-CL" sz="4000" b="1" dirty="0">
              <a:solidFill>
                <a:srgbClr val="41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170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unab campo de mar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" b="20337"/>
          <a:stretch/>
        </p:blipFill>
        <p:spPr bwMode="auto">
          <a:xfrm>
            <a:off x="0" y="4483100"/>
            <a:ext cx="12192001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8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947400" cy="68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99" y="0"/>
            <a:ext cx="9461501" cy="70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/>
          <a:stretch/>
        </p:blipFill>
        <p:spPr bwMode="auto">
          <a:xfrm>
            <a:off x="211666" y="932919"/>
            <a:ext cx="8967427" cy="581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r="10248"/>
          <a:stretch/>
        </p:blipFill>
        <p:spPr bwMode="auto">
          <a:xfrm>
            <a:off x="9144000" y="4244322"/>
            <a:ext cx="3048000" cy="100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81830" y="355691"/>
            <a:ext cx="101575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CASO ESPAÑOL – LEON </a:t>
            </a:r>
            <a:r>
              <a:rPr lang="es-CL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(DESCENTRALIZADO)</a:t>
            </a:r>
            <a:endParaRPr lang="es-CL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CL" sz="32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72305" y="1327241"/>
            <a:ext cx="1015759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latin typeface="Arial Black" panose="020B0A04020102020204" pitchFamily="34" charset="0"/>
              </a:rPr>
              <a:t>INCIBE</a:t>
            </a:r>
          </a:p>
          <a:p>
            <a:r>
              <a:rPr lang="es-CL" sz="2000" dirty="0" smtClean="0">
                <a:latin typeface="Arial Black" panose="020B0A04020102020204" pitchFamily="34" charset="0"/>
              </a:rPr>
              <a:t>INSITITUTO</a:t>
            </a:r>
          </a:p>
          <a:p>
            <a:r>
              <a:rPr lang="es-CL" sz="2000" dirty="0" smtClean="0">
                <a:latin typeface="Arial Black" panose="020B0A04020102020204" pitchFamily="34" charset="0"/>
              </a:rPr>
              <a:t>CIBERSEGURIDAD</a:t>
            </a:r>
          </a:p>
          <a:p>
            <a:r>
              <a:rPr lang="es-CL" sz="2000" dirty="0" smtClean="0">
                <a:latin typeface="Arial Black" panose="020B0A04020102020204" pitchFamily="34" charset="0"/>
              </a:rPr>
              <a:t>ESPAÑOL</a:t>
            </a:r>
          </a:p>
          <a:p>
            <a:endParaRPr lang="es-CL" sz="2000" dirty="0">
              <a:latin typeface="Arial Black" panose="020B0A04020102020204" pitchFamily="34" charset="0"/>
            </a:endParaRPr>
          </a:p>
          <a:p>
            <a:r>
              <a:rPr lang="es-CL" sz="2000" dirty="0" smtClean="0">
                <a:latin typeface="Arial Black" panose="020B0A04020102020204" pitchFamily="34" charset="0"/>
              </a:rPr>
              <a:t>MINISTERIO</a:t>
            </a:r>
          </a:p>
          <a:p>
            <a:r>
              <a:rPr lang="es-CL" sz="2000" dirty="0" smtClean="0">
                <a:latin typeface="Arial Black" panose="020B0A04020102020204" pitchFamily="34" charset="0"/>
              </a:rPr>
              <a:t>ECONOMIA</a:t>
            </a:r>
            <a:endParaRPr lang="es-CL" sz="2000" dirty="0">
              <a:latin typeface="Arial Black" panose="020B0A04020102020204" pitchFamily="34" charset="0"/>
            </a:endParaRPr>
          </a:p>
          <a:p>
            <a:r>
              <a:rPr lang="es-CL" sz="3200" dirty="0">
                <a:latin typeface="Arial Black" panose="020B0A04020102020204" pitchFamily="34" charset="0"/>
              </a:rPr>
              <a:t>      </a:t>
            </a:r>
          </a:p>
        </p:txBody>
      </p:sp>
      <p:pic>
        <p:nvPicPr>
          <p:cNvPr id="8" name="Picture 4" descr="Image result for spain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838" y="291871"/>
            <a:ext cx="1552575" cy="10346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45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Image result for CYBEREX SITE:.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925" y="1513993"/>
            <a:ext cx="8024475" cy="45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481830" y="355691"/>
            <a:ext cx="76542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Arial Black" panose="020B0A04020102020204" pitchFamily="34" charset="0"/>
              </a:rPr>
              <a:t>EJERCICIOS INTERNACIONALES</a:t>
            </a:r>
          </a:p>
          <a:p>
            <a:r>
              <a:rPr lang="es-CL" sz="32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789686" y="6278874"/>
            <a:ext cx="39613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50" charset="0"/>
              </a:rPr>
              <a:t>EJERCICIOS NACIONALES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005088" y="1650593"/>
            <a:ext cx="6940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Open Sans"/>
              </a:rPr>
              <a:t>13 de junio de 2018 entre las 14:00 UTC y las 22:00 UTC</a:t>
            </a:r>
            <a:r>
              <a:rPr lang="es-CL" dirty="0">
                <a:solidFill>
                  <a:schemeClr val="bg1"/>
                </a:solidFill>
                <a:latin typeface="Open Sans"/>
              </a:rPr>
              <a:t>.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28599" y="1318606"/>
            <a:ext cx="35833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  <a:latin typeface="Open Sans"/>
              </a:rPr>
              <a:t>#</a:t>
            </a:r>
            <a:r>
              <a:rPr lang="es-CL" b="1" dirty="0">
                <a:solidFill>
                  <a:schemeClr val="bg1"/>
                </a:solidFill>
                <a:latin typeface="Open Sans"/>
              </a:rPr>
              <a:t>CyberEx18, una iniciativa de la OEA (Organización de los Estados Americanos), INCIBE (Instituto Nacional de </a:t>
            </a:r>
            <a:r>
              <a:rPr lang="es-CL" b="1" dirty="0" err="1">
                <a:solidFill>
                  <a:schemeClr val="bg1"/>
                </a:solidFill>
                <a:latin typeface="Open Sans"/>
              </a:rPr>
              <a:t>Ciberseguridad</a:t>
            </a:r>
            <a:r>
              <a:rPr lang="es-CL" b="1" dirty="0">
                <a:solidFill>
                  <a:schemeClr val="bg1"/>
                </a:solidFill>
                <a:latin typeface="Open Sans"/>
              </a:rPr>
              <a:t> de España) y CNPIC (Centro Nacional de </a:t>
            </a:r>
            <a:r>
              <a:rPr lang="es-CL" b="1" dirty="0" smtClean="0">
                <a:solidFill>
                  <a:schemeClr val="bg1"/>
                </a:solidFill>
                <a:latin typeface="Open Sans"/>
              </a:rPr>
              <a:t>Protección de </a:t>
            </a:r>
            <a:r>
              <a:rPr lang="es-CL" b="1" dirty="0">
                <a:solidFill>
                  <a:schemeClr val="bg1"/>
                </a:solidFill>
                <a:latin typeface="Open Sans"/>
              </a:rPr>
              <a:t>Infraestructuras y </a:t>
            </a:r>
            <a:r>
              <a:rPr lang="es-CL" b="1" dirty="0" err="1">
                <a:solidFill>
                  <a:schemeClr val="bg1"/>
                </a:solidFill>
                <a:latin typeface="Open Sans"/>
              </a:rPr>
              <a:t>Ciberseguridad</a:t>
            </a:r>
            <a:r>
              <a:rPr lang="es-CL" b="1" dirty="0">
                <a:solidFill>
                  <a:schemeClr val="bg1"/>
                </a:solidFill>
                <a:latin typeface="Open Sans"/>
              </a:rPr>
              <a:t>) </a:t>
            </a:r>
            <a:endParaRPr lang="es-CL" b="1" dirty="0" smtClean="0">
              <a:solidFill>
                <a:schemeClr val="bg1"/>
              </a:solidFill>
              <a:latin typeface="Open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CL" b="1" dirty="0" smtClean="0">
              <a:solidFill>
                <a:schemeClr val="bg1"/>
              </a:solidFill>
              <a:latin typeface="Open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CL" b="1" dirty="0">
              <a:solidFill>
                <a:schemeClr val="bg1"/>
              </a:solidFill>
              <a:latin typeface="Open Sans"/>
            </a:endParaRPr>
          </a:p>
          <a:p>
            <a:r>
              <a:rPr lang="es-CL" b="1" dirty="0" smtClean="0">
                <a:solidFill>
                  <a:schemeClr val="bg1"/>
                </a:solidFill>
                <a:latin typeface="Open Sans"/>
              </a:rPr>
              <a:t>El </a:t>
            </a:r>
            <a:r>
              <a:rPr lang="es-CL" b="1" dirty="0">
                <a:solidFill>
                  <a:schemeClr val="bg1"/>
                </a:solidFill>
                <a:latin typeface="Open Sans"/>
              </a:rPr>
              <a:t>campeonato ha contado con 300 participantes, de 35 países, repartidos en 75 equipos, de los cuales el 42% eran del sector privado; un 32% del sector público, un 10% académico y un 8% militar.</a:t>
            </a:r>
            <a:endParaRPr lang="es-CL" b="1" i="0" dirty="0">
              <a:solidFill>
                <a:schemeClr val="bg1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476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80"/>
            <a:ext cx="9247956" cy="6165304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4" y="152400"/>
            <a:ext cx="2323623" cy="260859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987111" y="1690936"/>
            <a:ext cx="3410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EJERCICIOS</a:t>
            </a:r>
          </a:p>
          <a:p>
            <a:pPr algn="ctr"/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CIBERSEGURIDAD</a:t>
            </a:r>
            <a:endParaRPr lang="es-C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23" y="711199"/>
            <a:ext cx="3415662" cy="1029763"/>
          </a:xfrm>
          <a:prstGeom prst="rect">
            <a:avLst/>
          </a:prstGeom>
        </p:spPr>
      </p:pic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2307" b="5438"/>
          <a:stretch/>
        </p:blipFill>
        <p:spPr bwMode="auto">
          <a:xfrm>
            <a:off x="9420226" y="2371725"/>
            <a:ext cx="2619816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346601" y="177284"/>
            <a:ext cx="3725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</a:rPr>
              <a:t>https</a:t>
            </a:r>
            <a:r>
              <a:rPr lang="en-GB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://www.ccdcoe.org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5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44" y="1231900"/>
            <a:ext cx="6834956" cy="5417848"/>
          </a:xfrm>
          <a:prstGeom prst="rect">
            <a:avLst/>
          </a:prstGeom>
        </p:spPr>
      </p:pic>
      <p:pic>
        <p:nvPicPr>
          <p:cNvPr id="3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4" t="7697" r="6100" b="26672"/>
          <a:stretch/>
        </p:blipFill>
        <p:spPr>
          <a:xfrm>
            <a:off x="9619864" y="1231900"/>
            <a:ext cx="2398709" cy="2527300"/>
          </a:xfrm>
          <a:prstGeom prst="rect">
            <a:avLst/>
          </a:prstGeom>
        </p:spPr>
      </p:pic>
      <p:sp>
        <p:nvSpPr>
          <p:cNvPr id="4" name="4 CuadroTexto"/>
          <p:cNvSpPr txBox="1"/>
          <p:nvPr/>
        </p:nvSpPr>
        <p:spPr>
          <a:xfrm>
            <a:off x="9892766" y="3879438"/>
            <a:ext cx="172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s-CL" dirty="0" err="1"/>
              <a:t>Maria</a:t>
            </a:r>
            <a:r>
              <a:rPr lang="es-CL" dirty="0"/>
              <a:t> Graham</a:t>
            </a:r>
          </a:p>
        </p:txBody>
      </p:sp>
      <p:pic>
        <p:nvPicPr>
          <p:cNvPr id="5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0" r="5791"/>
          <a:stretch/>
        </p:blipFill>
        <p:spPr>
          <a:xfrm>
            <a:off x="144296" y="1213229"/>
            <a:ext cx="2383003" cy="253327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0" y="3894517"/>
            <a:ext cx="2612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Lord Thomas Cochrane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12833" y="234434"/>
            <a:ext cx="116691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Abril de 1822 a Valparaíso: “Estrella Naciente”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7716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8" t="-1590" r="5939" b="1590"/>
          <a:stretch/>
        </p:blipFill>
        <p:spPr bwMode="auto">
          <a:xfrm>
            <a:off x="133564" y="645241"/>
            <a:ext cx="6205591" cy="581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33258" y="782709"/>
            <a:ext cx="101575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latin typeface="Arial Black" panose="020B0A04020102020204" pitchFamily="34" charset="0"/>
              </a:rPr>
              <a:t>INCIBE</a:t>
            </a:r>
          </a:p>
          <a:p>
            <a:r>
              <a:rPr lang="es-CL" sz="2000" dirty="0" smtClean="0">
                <a:latin typeface="Arial Black" panose="020B0A04020102020204" pitchFamily="34" charset="0"/>
              </a:rPr>
              <a:t>INSITITUTO</a:t>
            </a:r>
          </a:p>
          <a:p>
            <a:r>
              <a:rPr lang="es-CL" sz="2000" dirty="0" smtClean="0">
                <a:latin typeface="Arial Black" panose="020B0A04020102020204" pitchFamily="34" charset="0"/>
              </a:rPr>
              <a:t>CIBERSEGURIDAD</a:t>
            </a:r>
          </a:p>
          <a:p>
            <a:r>
              <a:rPr lang="es-CL" sz="2000" dirty="0" smtClean="0">
                <a:latin typeface="Arial Black" panose="020B0A04020102020204" pitchFamily="34" charset="0"/>
              </a:rPr>
              <a:t>ESPAÑOL</a:t>
            </a:r>
          </a:p>
          <a:p>
            <a:endParaRPr lang="es-CL" sz="2000" dirty="0">
              <a:latin typeface="Arial Black" panose="020B0A04020102020204" pitchFamily="34" charset="0"/>
            </a:endParaRPr>
          </a:p>
          <a:p>
            <a:r>
              <a:rPr lang="es-CL" sz="3200" dirty="0" smtClean="0">
                <a:latin typeface="Arial Black" panose="020B0A04020102020204" pitchFamily="34" charset="0"/>
              </a:rPr>
              <a:t>      </a:t>
            </a:r>
            <a:endParaRPr lang="es-CL" sz="3200" dirty="0">
              <a:latin typeface="Arial Black" panose="020B0A040201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488309" y="754416"/>
            <a:ext cx="10160535" cy="5708026"/>
            <a:chOff x="6488309" y="610580"/>
            <a:chExt cx="10160535" cy="5708026"/>
          </a:xfrm>
        </p:grpSpPr>
        <p:pic>
          <p:nvPicPr>
            <p:cNvPr id="9218" name="Picture 2" descr="http://www.mercuriovalpo.cl/prontus4_noticias/site/artic/20110210/imag/FOTO2002011021000042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309" y="610580"/>
              <a:ext cx="5538326" cy="5708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ángulo 4"/>
            <p:cNvSpPr/>
            <p:nvPr/>
          </p:nvSpPr>
          <p:spPr>
            <a:xfrm>
              <a:off x="6491249" y="616612"/>
              <a:ext cx="10157595" cy="2000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L" sz="3200" dirty="0" smtClean="0">
                  <a:latin typeface="Arial Black" panose="020B0A04020102020204" pitchFamily="34" charset="0"/>
                </a:rPr>
                <a:t>INCIBER</a:t>
              </a:r>
            </a:p>
            <a:p>
              <a:r>
                <a:rPr lang="es-CL" sz="2000" dirty="0" smtClean="0">
                  <a:latin typeface="Arial Black" panose="020B0A04020102020204" pitchFamily="34" charset="0"/>
                </a:rPr>
                <a:t>INSITITUTO NACIONAL</a:t>
              </a:r>
            </a:p>
            <a:p>
              <a:r>
                <a:rPr lang="es-CL" sz="2000" dirty="0" smtClean="0">
                  <a:latin typeface="Arial Black" panose="020B0A04020102020204" pitchFamily="34" charset="0"/>
                </a:rPr>
                <a:t>CIBERSEGURIDAD</a:t>
              </a:r>
            </a:p>
            <a:p>
              <a:endParaRPr lang="es-CL" sz="2000" dirty="0">
                <a:latin typeface="Arial Black" panose="020B0A04020102020204" pitchFamily="34" charset="0"/>
              </a:endParaRPr>
            </a:p>
            <a:p>
              <a:r>
                <a:rPr lang="es-CL" sz="3200" dirty="0" smtClean="0">
                  <a:latin typeface="Arial Black" panose="020B0A04020102020204" pitchFamily="34" charset="0"/>
                </a:rPr>
                <a:t>      </a:t>
              </a:r>
              <a:endParaRPr lang="es-CL" sz="32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7" name="Rectángulo 6"/>
          <p:cNvSpPr/>
          <p:nvPr/>
        </p:nvSpPr>
        <p:spPr>
          <a:xfrm>
            <a:off x="0" y="139932"/>
            <a:ext cx="101575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TRANSFORMACION DIGITAL </a:t>
            </a:r>
            <a:r>
              <a:rPr lang="es-CL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SEGURA</a:t>
            </a:r>
            <a:endParaRPr lang="es-CL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s-CL" sz="32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68645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81830" y="355691"/>
            <a:ext cx="101575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VALPARAÍSO – Marzo 2019    </a:t>
            </a:r>
            <a:endParaRPr lang="es-CL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CL" sz="32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8" b="18395"/>
          <a:stretch/>
        </p:blipFill>
        <p:spPr>
          <a:xfrm>
            <a:off x="406400" y="1210733"/>
            <a:ext cx="11484076" cy="494453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201498" y="6223095"/>
            <a:ext cx="115916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Ciencia, Tecnología, </a:t>
            </a:r>
            <a:r>
              <a:rPr lang="es-CL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Conocimiento e Innovación</a:t>
            </a:r>
            <a:endParaRPr lang="es-CL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s-CL" sz="32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424235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81830" y="355691"/>
            <a:ext cx="101575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VALPARAÍSO – Marzo 2019   </a:t>
            </a:r>
            <a:endParaRPr lang="es-CL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CL" sz="32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8" b="18395"/>
          <a:stretch/>
        </p:blipFill>
        <p:spPr>
          <a:xfrm>
            <a:off x="406400" y="1210733"/>
            <a:ext cx="11484076" cy="494453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76096" y="2518350"/>
            <a:ext cx="1025390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3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E  </a:t>
            </a:r>
            <a:r>
              <a:rPr lang="es-CL" sz="9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=</a:t>
            </a:r>
            <a:r>
              <a:rPr lang="es-CL" sz="13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 C  </a:t>
            </a:r>
            <a:r>
              <a:rPr lang="es-CL" sz="9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* </a:t>
            </a:r>
            <a:r>
              <a:rPr lang="es-CL" sz="13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i</a:t>
            </a:r>
            <a:endParaRPr lang="es-CL" sz="88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es-CL" sz="138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63298" y="6206162"/>
            <a:ext cx="115916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VALPARAÍSO Región de </a:t>
            </a:r>
            <a:r>
              <a:rPr lang="es-CL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Conocimiento e Innovación</a:t>
            </a:r>
            <a:endParaRPr lang="es-CL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s-CL" sz="32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0596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81830" y="355691"/>
            <a:ext cx="101575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VALPARAÍSO – Madurez – Abril 2019   </a:t>
            </a:r>
            <a:endParaRPr lang="es-CL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CL" sz="32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8" b="18395"/>
          <a:stretch/>
        </p:blipFill>
        <p:spPr>
          <a:xfrm>
            <a:off x="406400" y="1210733"/>
            <a:ext cx="11484076" cy="494453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74496" y="1400750"/>
            <a:ext cx="1025390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3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m  </a:t>
            </a:r>
            <a:r>
              <a:rPr lang="es-CL" sz="9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=</a:t>
            </a:r>
            <a:r>
              <a:rPr lang="es-CL" sz="13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 e  </a:t>
            </a:r>
            <a:r>
              <a:rPr lang="es-CL" sz="9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* </a:t>
            </a:r>
            <a:r>
              <a:rPr lang="es-CL" sz="13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i</a:t>
            </a:r>
            <a:endParaRPr lang="es-CL" sz="88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es-CL" sz="13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CL" sz="13800" dirty="0">
                <a:solidFill>
                  <a:srgbClr val="FFC000"/>
                </a:solidFill>
                <a:latin typeface="Arial Black" panose="020B0A04020102020204" pitchFamily="34" charset="0"/>
              </a:rPr>
              <a:t>C</a:t>
            </a:r>
            <a:r>
              <a:rPr lang="es-CL" sz="13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* C = C</a:t>
            </a:r>
            <a:endParaRPr lang="es-CL" sz="13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63298" y="6206162"/>
            <a:ext cx="115916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VALPARAÍSO Región de </a:t>
            </a:r>
            <a:r>
              <a:rPr lang="es-CL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Conocimiento e Innovación</a:t>
            </a:r>
            <a:endParaRPr lang="es-CL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s-CL" sz="32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817100" y="3289300"/>
            <a:ext cx="1364476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3800">
                <a:solidFill>
                  <a:srgbClr val="FFC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L" sz="8800" dirty="0"/>
              <a:t>2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7912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8" b="18395"/>
          <a:stretch/>
        </p:blipFill>
        <p:spPr>
          <a:xfrm>
            <a:off x="406400" y="1210733"/>
            <a:ext cx="11484076" cy="494453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76096" y="2518350"/>
            <a:ext cx="1025390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3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E  </a:t>
            </a:r>
            <a:r>
              <a:rPr lang="es-CL" sz="9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=</a:t>
            </a:r>
            <a:r>
              <a:rPr lang="es-CL" sz="13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 m</a:t>
            </a:r>
            <a:r>
              <a:rPr lang="es-CL" sz="96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*</a:t>
            </a:r>
            <a:r>
              <a:rPr lang="es-CL" sz="13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</a:t>
            </a:r>
            <a:endParaRPr lang="es-CL" sz="88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es-CL" sz="138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63298" y="6206162"/>
            <a:ext cx="115916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VALPARAÍSO Región de </a:t>
            </a:r>
            <a:r>
              <a:rPr lang="es-CL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Conocimiento e Innovación</a:t>
            </a:r>
            <a:endParaRPr lang="es-CL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s-CL" sz="32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461500" y="2260600"/>
            <a:ext cx="1364476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3800">
                <a:solidFill>
                  <a:srgbClr val="FFC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L" sz="8800" dirty="0"/>
              <a:t>2</a:t>
            </a:r>
            <a:endParaRPr lang="en-GB" sz="8800" dirty="0"/>
          </a:p>
        </p:txBody>
      </p:sp>
      <p:sp>
        <p:nvSpPr>
          <p:cNvPr id="9" name="Rectángulo 8"/>
          <p:cNvSpPr/>
          <p:nvPr/>
        </p:nvSpPr>
        <p:spPr>
          <a:xfrm>
            <a:off x="481830" y="355691"/>
            <a:ext cx="101575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VALPARAÍSO – Madurez – Abril 2019   </a:t>
            </a:r>
            <a:endParaRPr lang="es-CL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s-CL" sz="3200" dirty="0">
                <a:solidFill>
                  <a:schemeClr val="bg1"/>
                </a:solidFill>
                <a:latin typeface="Arial Black" panose="020B0A04020102020204" pitchFamily="34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75272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anatel television chi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2"/>
          <a:stretch/>
        </p:blipFill>
        <p:spPr bwMode="auto">
          <a:xfrm>
            <a:off x="371474" y="4305299"/>
            <a:ext cx="10626725" cy="22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6908800" cy="3886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24" y="294405"/>
            <a:ext cx="3587376" cy="392440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71500" y="1016000"/>
            <a:ext cx="1019727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TELEVISION DIGITAL SATELITAL NACIONAL GRATUITA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721100" y="1955800"/>
            <a:ext cx="2932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 20.750</a:t>
            </a:r>
            <a:endParaRPr lang="en-GB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48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curarrehue tv digital satelit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2290" r="12526" b="18934"/>
          <a:stretch/>
        </p:blipFill>
        <p:spPr bwMode="auto">
          <a:xfrm>
            <a:off x="165100" y="292100"/>
            <a:ext cx="10685550" cy="63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143664" y="5676900"/>
            <a:ext cx="4310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000" b="1" dirty="0" smtClean="0">
                <a:solidFill>
                  <a:srgbClr val="4100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INCLUSIÓN DIGITAL</a:t>
            </a:r>
            <a:endParaRPr lang="es-CL" sz="4000" b="1" dirty="0">
              <a:solidFill>
                <a:srgbClr val="4100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4187" y="319951"/>
            <a:ext cx="8597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L"/>
            </a:defPPr>
            <a:lvl1pPr>
              <a:defRPr sz="40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MARZO 2019     CURARREHUE</a:t>
            </a:r>
            <a:endParaRPr lang="es-C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26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159164" y="804718"/>
            <a:ext cx="746954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URBANIZACIÓN DIGITAL</a:t>
            </a:r>
          </a:p>
          <a:p>
            <a:endParaRPr lang="es-CL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ALFABETIZACIÓN DIGITAL</a:t>
            </a:r>
          </a:p>
          <a:p>
            <a:endParaRPr lang="es-CL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INCLUSIÓN DIGITAL</a:t>
            </a:r>
          </a:p>
          <a:p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3" y="5321072"/>
            <a:ext cx="3751577" cy="13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2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768"/>
            <a:ext cx="12192000" cy="7620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56085" y="2420208"/>
            <a:ext cx="2769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Darwin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850209" y="3369780"/>
            <a:ext cx="3865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Valparaíso: Julio 1834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8301" y="889004"/>
            <a:ext cx="80784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L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CL" dirty="0"/>
              <a:t>“No es la especia mas fuerte la que sobrevive, </a:t>
            </a:r>
          </a:p>
          <a:p>
            <a:r>
              <a:rPr lang="es-CL" dirty="0"/>
              <a:t>sino, la que mejor se adapta a los cambios”</a:t>
            </a:r>
            <a:endParaRPr lang="en-GB" dirty="0"/>
          </a:p>
        </p:txBody>
      </p:sp>
      <p:sp>
        <p:nvSpPr>
          <p:cNvPr id="8" name="CuadroTexto 7"/>
          <p:cNvSpPr txBox="1"/>
          <p:nvPr/>
        </p:nvSpPr>
        <p:spPr>
          <a:xfrm>
            <a:off x="231877" y="97467"/>
            <a:ext cx="6291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44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Sociedad Digital Segura</a:t>
            </a:r>
            <a:endParaRPr lang="en-GB" sz="44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 descr="https://www.pauta.cl/pauta/site/artic/20190322/imag/foto_0000000920190322163127/A_UNO_9544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44" y="3972858"/>
            <a:ext cx="9069218" cy="235174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1112500" y="6375400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p</a:t>
            </a:r>
            <a:r>
              <a:rPr lang="es-CL" dirty="0" smtClean="0">
                <a:solidFill>
                  <a:schemeClr val="bg1"/>
                </a:solidFill>
              </a:rPr>
              <a:t>ugh.cl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78400" y="1663700"/>
            <a:ext cx="707251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VALPARAISO  REGIÓN</a:t>
            </a:r>
          </a:p>
          <a:p>
            <a:r>
              <a:rPr lang="es-C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TRANSFORMACIÓN</a:t>
            </a:r>
          </a:p>
          <a:p>
            <a:r>
              <a:rPr lang="es-C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</a:t>
            </a:r>
            <a:r>
              <a:rPr lang="es-CL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SEGURA</a:t>
            </a:r>
            <a:endParaRPr lang="en-GB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Kenneth Pugh Senador RegiÃ³n ValparaÃ­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15" y="4965701"/>
            <a:ext cx="4739986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2" y="1041400"/>
            <a:ext cx="4724780" cy="45847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3" y="5321072"/>
            <a:ext cx="3751577" cy="136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97024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9"/>
          <a:stretch/>
        </p:blipFill>
        <p:spPr>
          <a:xfrm>
            <a:off x="142649" y="4213904"/>
            <a:ext cx="1673452" cy="2504307"/>
          </a:xfrm>
          <a:prstGeom prst="rect">
            <a:avLst/>
          </a:prstGeom>
        </p:spPr>
      </p:pic>
      <p:pic>
        <p:nvPicPr>
          <p:cNvPr id="6" name="1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t="4052" r="5229" b="22812"/>
          <a:stretch/>
        </p:blipFill>
        <p:spPr>
          <a:xfrm>
            <a:off x="232228" y="199355"/>
            <a:ext cx="4688115" cy="316795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045534" y="477980"/>
            <a:ext cx="11910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1871</a:t>
            </a:r>
          </a:p>
          <a:p>
            <a:endParaRPr lang="es-CL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Puerto</a:t>
            </a:r>
          </a:p>
          <a:p>
            <a:r>
              <a:rPr lang="es-C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lipse 7"/>
          <p:cNvSpPr/>
          <p:nvPr/>
        </p:nvSpPr>
        <p:spPr>
          <a:xfrm>
            <a:off x="4457700" y="5974774"/>
            <a:ext cx="384464" cy="23899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52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87400" y="949236"/>
            <a:ext cx="10058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000" b="1" i="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s-CL" sz="40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Valparaíso es un testimonio excepcional </a:t>
            </a:r>
            <a:r>
              <a:rPr lang="es-CL" sz="4000" b="1" i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fase temprana de globalización</a:t>
            </a:r>
            <a:r>
              <a:rPr lang="es-CL" sz="4000" b="1" i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fines del siglo XIX, cuando se convirtió en el puerto comercial líder de las rutas marítimas de la costa del Pacífico de Sudamérica</a:t>
            </a:r>
            <a:r>
              <a:rPr lang="es-CL" sz="4000" b="1" i="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 </a:t>
            </a:r>
            <a:endParaRPr lang="en-GB" sz="40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251413" y="5746234"/>
            <a:ext cx="2040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0" dirty="0" err="1" smtClean="0">
                <a:solidFill>
                  <a:schemeClr val="bg1"/>
                </a:solidFill>
                <a:effectLst/>
                <a:latin typeface="VistaSansAlt"/>
              </a:rPr>
              <a:t>criterio</a:t>
            </a:r>
            <a:r>
              <a:rPr lang="en-GB" sz="2800" b="1" i="0" dirty="0" smtClean="0">
                <a:solidFill>
                  <a:schemeClr val="bg1"/>
                </a:solidFill>
                <a:effectLst/>
                <a:latin typeface="VistaSansAlt"/>
              </a:rPr>
              <a:t> (iii)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18434" name="Picture 2" descr="Image result for unesco heritage site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4813300"/>
            <a:ext cx="18002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457"/>
            <a:ext cx="12247773" cy="5718629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6941127" y="5590310"/>
            <a:ext cx="384464" cy="23899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upo 6"/>
          <p:cNvGrpSpPr/>
          <p:nvPr/>
        </p:nvGrpSpPr>
        <p:grpSpPr>
          <a:xfrm>
            <a:off x="3294743" y="116115"/>
            <a:ext cx="5805714" cy="2954694"/>
            <a:chOff x="3294743" y="116115"/>
            <a:chExt cx="5805714" cy="2954694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72" b="12689"/>
            <a:stretch/>
          </p:blipFill>
          <p:spPr>
            <a:xfrm>
              <a:off x="3294743" y="116115"/>
              <a:ext cx="5805714" cy="2954694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3480952" y="187033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94%</a:t>
              </a:r>
              <a:endPara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3023961" y="3809697"/>
            <a:ext cx="3478010" cy="2286302"/>
            <a:chOff x="2884261" y="3809697"/>
            <a:chExt cx="3478010" cy="2286302"/>
          </a:xfrm>
        </p:grpSpPr>
        <p:pic>
          <p:nvPicPr>
            <p:cNvPr id="10242" name="Picture 2" descr="Image result for submarine fiber optic cab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261" y="3809697"/>
              <a:ext cx="3429453" cy="2286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uadroTexto 7"/>
            <p:cNvSpPr txBox="1"/>
            <p:nvPr/>
          </p:nvSpPr>
          <p:spPr>
            <a:xfrm>
              <a:off x="5275114" y="3820388"/>
              <a:ext cx="10871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99,9%</a:t>
              </a:r>
              <a:endPara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Rectángulo 10"/>
          <p:cNvSpPr/>
          <p:nvPr/>
        </p:nvSpPr>
        <p:spPr>
          <a:xfrm>
            <a:off x="3034873" y="6307921"/>
            <a:ext cx="6639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MODELO DE GLOBALIZACION DEL MUNDO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3340100" cy="228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" y="166657"/>
            <a:ext cx="9125925" cy="645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0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13128</TotalTime>
  <Words>650</Words>
  <Application>Microsoft Office PowerPoint</Application>
  <PresentationFormat>Panorámica</PresentationFormat>
  <Paragraphs>240</Paragraphs>
  <Slides>59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9" baseType="lpstr">
      <vt:lpstr>Arial</vt:lpstr>
      <vt:lpstr>Arial</vt:lpstr>
      <vt:lpstr>Arial Black</vt:lpstr>
      <vt:lpstr>Calibri</vt:lpstr>
      <vt:lpstr>Calibri Light</vt:lpstr>
      <vt:lpstr>Linux Libertine</vt:lpstr>
      <vt:lpstr>Montserrat Black</vt:lpstr>
      <vt:lpstr>Open Sans</vt:lpstr>
      <vt:lpstr>VistaSansAlt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Kennth Pugh</dc:creator>
  <cp:lastModifiedBy>Kennth Pugh</cp:lastModifiedBy>
  <cp:revision>53</cp:revision>
  <dcterms:created xsi:type="dcterms:W3CDTF">2019-04-20T01:44:33Z</dcterms:created>
  <dcterms:modified xsi:type="dcterms:W3CDTF">2019-04-29T10:46:27Z</dcterms:modified>
</cp:coreProperties>
</file>